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264" r:id="rId4"/>
    <p:sldId id="294" r:id="rId5"/>
    <p:sldId id="263" r:id="rId6"/>
    <p:sldId id="261" r:id="rId7"/>
    <p:sldId id="296" r:id="rId8"/>
    <p:sldId id="260" r:id="rId9"/>
    <p:sldId id="299" r:id="rId10"/>
    <p:sldId id="259" r:id="rId11"/>
    <p:sldId id="287" r:id="rId12"/>
    <p:sldId id="258" r:id="rId13"/>
    <p:sldId id="282" r:id="rId14"/>
    <p:sldId id="265" r:id="rId15"/>
    <p:sldId id="266" r:id="rId16"/>
    <p:sldId id="270" r:id="rId17"/>
    <p:sldId id="267" r:id="rId18"/>
    <p:sldId id="268" r:id="rId19"/>
    <p:sldId id="269" r:id="rId20"/>
    <p:sldId id="273" r:id="rId21"/>
    <p:sldId id="297" r:id="rId22"/>
    <p:sldId id="298" r:id="rId23"/>
    <p:sldId id="274" r:id="rId24"/>
    <p:sldId id="291" r:id="rId25"/>
    <p:sldId id="278" r:id="rId26"/>
    <p:sldId id="271" r:id="rId27"/>
    <p:sldId id="286" r:id="rId28"/>
  </p:sldIdLst>
  <p:sldSz cx="9144000" cy="6858000" type="screen4x3"/>
  <p:notesSz cx="6797675" cy="992822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91F1"/>
    <a:srgbClr val="2B9544"/>
    <a:srgbClr val="FF0000"/>
    <a:srgbClr val="FF5050"/>
    <a:srgbClr val="FF0066"/>
    <a:srgbClr val="3EA6EC"/>
    <a:srgbClr val="4699E4"/>
    <a:srgbClr val="F9F149"/>
    <a:srgbClr val="99FF33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tyc\Desktop\PREZENTACJE\Projekt%20Bud&#380;etu%202018-materia&#322;y%20pomocnicz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3493754069935077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2.074.435,00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03A-4447-AF4F-08FABBC02ADA}"/>
                </c:ext>
              </c:extLst>
            </c:dLbl>
            <c:dLbl>
              <c:idx val="1"/>
              <c:layout>
                <c:manualLayout>
                  <c:x val="1.4453376707120194E-3"/>
                  <c:y val="-0.3440090010329593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2.928.925,00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03A-4447-AF4F-08FABBC02ADA}"/>
                </c:ext>
              </c:extLst>
            </c:dLbl>
            <c:dLbl>
              <c:idx val="2"/>
              <c:layout>
                <c:manualLayout>
                  <c:x val="-4.3360130121360601E-3"/>
                  <c:y val="-0.28394939409551728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1.814.874,00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03A-4447-AF4F-08FABBC02ADA}"/>
                </c:ext>
              </c:extLst>
            </c:dLbl>
            <c:dLbl>
              <c:idx val="3"/>
              <c:layout>
                <c:manualLayout>
                  <c:x val="-2.8906753414240389E-3"/>
                  <c:y val="-0.2556822747351156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1.421.256,00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03A-4447-AF4F-08FABBC02ADA}"/>
                </c:ext>
              </c:extLst>
            </c:dLbl>
            <c:dLbl>
              <c:idx val="4"/>
              <c:layout>
                <c:manualLayout>
                  <c:x val="-2.8906753414240389E-3"/>
                  <c:y val="-7.44739532219585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311.000,00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03A-4447-AF4F-08FABBC02ADA}"/>
                </c:ext>
              </c:extLst>
            </c:dLbl>
            <c:dLbl>
              <c:idx val="5"/>
              <c:layout>
                <c:manualLayout>
                  <c:x val="-1.4453376707120194E-3"/>
                  <c:y val="-6.966918204634840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254.919,00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03A-4447-AF4F-08FABBC02ADA}"/>
                </c:ext>
              </c:extLst>
            </c:dLbl>
            <c:dLbl>
              <c:idx val="6"/>
              <c:layout>
                <c:manualLayout>
                  <c:x val="0"/>
                  <c:y val="-6.486441087073811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200.000,00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03A-4447-AF4F-08FABBC02ADA}"/>
                </c:ext>
              </c:extLst>
            </c:dLbl>
            <c:dLbl>
              <c:idx val="7"/>
              <c:layout>
                <c:manualLayout>
                  <c:x val="0"/>
                  <c:y val="-4.084055499268691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104.000,00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03A-4447-AF4F-08FABBC02A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="1">
                    <a:solidFill>
                      <a:schemeClr val="tx2">
                        <a:lumMod val="75000"/>
                      </a:schemeClr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Arkusz2!$B$3:$B$10</c:f>
              <c:strCache>
                <c:ptCount val="8"/>
                <c:pt idx="0">
                  <c:v>stołówki szkolne i przedszkolne</c:v>
                </c:pt>
                <c:pt idx="1">
                  <c:v>pływalnie szkolne</c:v>
                </c:pt>
                <c:pt idx="2">
                  <c:v>świetlice szkolne</c:v>
                </c:pt>
                <c:pt idx="3">
                  <c:v>pozostała działalność</c:v>
                </c:pt>
                <c:pt idx="4">
                  <c:v>dokształcanie i doskonalenie nauczycieli</c:v>
                </c:pt>
                <c:pt idx="5">
                  <c:v>pomoc materialna dla uczniów</c:v>
                </c:pt>
                <c:pt idx="6">
                  <c:v>remonty w placówkach</c:v>
                </c:pt>
                <c:pt idx="7">
                  <c:v>dowożenie uczniów</c:v>
                </c:pt>
              </c:strCache>
            </c:strRef>
          </c:cat>
          <c:val>
            <c:numRef>
              <c:f>Arkusz2!$C$3:$C$10</c:f>
              <c:numCache>
                <c:formatCode>#,##0.00</c:formatCode>
                <c:ptCount val="8"/>
                <c:pt idx="0">
                  <c:v>2035128.02</c:v>
                </c:pt>
                <c:pt idx="1">
                  <c:v>1987577</c:v>
                </c:pt>
                <c:pt idx="2">
                  <c:v>1605853.75</c:v>
                </c:pt>
                <c:pt idx="3">
                  <c:v>1455585.8800000001</c:v>
                </c:pt>
                <c:pt idx="4">
                  <c:v>311000</c:v>
                </c:pt>
                <c:pt idx="5">
                  <c:v>254919</c:v>
                </c:pt>
                <c:pt idx="6">
                  <c:v>200000</c:v>
                </c:pt>
                <c:pt idx="7">
                  <c:v>104000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03A-4447-AF4F-08FABBC02A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2205312"/>
        <c:axId val="122206848"/>
      </c:barChart>
      <c:catAx>
        <c:axId val="1222053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tx2">
                    <a:lumMod val="75000"/>
                  </a:schemeClr>
                </a:solidFill>
              </a:defRPr>
            </a:pPr>
            <a:endParaRPr lang="pl-PL"/>
          </a:p>
        </c:txPr>
        <c:crossAx val="122206848"/>
        <c:crosses val="autoZero"/>
        <c:auto val="1"/>
        <c:lblAlgn val="ctr"/>
        <c:lblOffset val="100"/>
        <c:noMultiLvlLbl val="0"/>
      </c:catAx>
      <c:valAx>
        <c:axId val="122206848"/>
        <c:scaling>
          <c:orientation val="minMax"/>
        </c:scaling>
        <c:delete val="1"/>
        <c:axPos val="l"/>
        <c:majorGridlines/>
        <c:numFmt formatCode="#,##0.00" sourceLinked="1"/>
        <c:majorTickMark val="out"/>
        <c:minorTickMark val="none"/>
        <c:tickLblPos val="nextTo"/>
        <c:crossAx val="122205312"/>
        <c:crosses val="autoZero"/>
        <c:crossBetween val="between"/>
      </c:valAx>
    </c:plotArea>
    <c:plotVisOnly val="1"/>
    <c:dispBlanksAs val="gap"/>
    <c:showDLblsOverMax val="0"/>
  </c:chart>
  <c:spPr>
    <a:noFill/>
    <a:ln w="0"/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109191-B845-439B-A001-7D761DBDBBCD}" type="doc">
      <dgm:prSet loTypeId="urn:microsoft.com/office/officeart/2005/8/layout/cycle8" loCatId="cycle" qsTypeId="urn:microsoft.com/office/officeart/2005/8/quickstyle/simple1" qsCatId="simple" csTypeId="urn:microsoft.com/office/officeart/2005/8/colors/accent0_2" csCatId="mainScheme" phldr="1"/>
      <dgm:spPr/>
    </dgm:pt>
    <dgm:pt modelId="{F3BFE22A-9AA8-400A-845B-715D993EAD3C}">
      <dgm:prSet phldrT="[Tekst]" custT="1"/>
      <dgm:spPr/>
      <dgm:t>
        <a:bodyPr/>
        <a:lstStyle/>
        <a:p>
          <a:pPr algn="l"/>
          <a:r>
            <a:rPr lang="pl-PL" sz="1700" b="1" dirty="0">
              <a:solidFill>
                <a:srgbClr val="0070C0"/>
              </a:solidFill>
              <a:latin typeface="+mn-lt"/>
              <a:cs typeface="Arial" pitchFamily="34" charset="0"/>
            </a:rPr>
            <a:t>dochody z tytułu   </a:t>
          </a:r>
          <a:br>
            <a:rPr lang="pl-PL" sz="1700" b="1" dirty="0">
              <a:solidFill>
                <a:srgbClr val="0070C0"/>
              </a:solidFill>
              <a:latin typeface="+mn-lt"/>
              <a:cs typeface="Arial" pitchFamily="34" charset="0"/>
            </a:rPr>
          </a:br>
          <a:r>
            <a:rPr lang="pl-PL" sz="1700" b="1" dirty="0">
              <a:solidFill>
                <a:srgbClr val="0070C0"/>
              </a:solidFill>
              <a:latin typeface="+mn-lt"/>
              <a:cs typeface="Arial" pitchFamily="34" charset="0"/>
            </a:rPr>
            <a:t>podatków, opłat  </a:t>
          </a:r>
          <a:br>
            <a:rPr lang="pl-PL" sz="1700" b="1" dirty="0">
              <a:solidFill>
                <a:srgbClr val="0070C0"/>
              </a:solidFill>
              <a:latin typeface="+mn-lt"/>
              <a:cs typeface="Arial" pitchFamily="34" charset="0"/>
            </a:rPr>
          </a:br>
          <a:r>
            <a:rPr lang="pl-PL" sz="1700" b="1" dirty="0">
              <a:solidFill>
                <a:srgbClr val="0070C0"/>
              </a:solidFill>
              <a:latin typeface="+mn-lt"/>
              <a:cs typeface="Arial" pitchFamily="34" charset="0"/>
            </a:rPr>
            <a:t>i innych</a:t>
          </a:r>
        </a:p>
        <a:p>
          <a:pPr algn="l"/>
          <a:r>
            <a:rPr lang="pl-PL" sz="1800" b="1" dirty="0">
              <a:solidFill>
                <a:srgbClr val="C00000"/>
              </a:solidFill>
              <a:latin typeface="+mn-lt"/>
              <a:cs typeface="Arial" pitchFamily="34" charset="0"/>
            </a:rPr>
            <a:t>55.491.946,00 zł</a:t>
          </a:r>
          <a:endParaRPr lang="pl-PL" sz="1800" b="1" dirty="0">
            <a:solidFill>
              <a:srgbClr val="C00000"/>
            </a:solidFill>
            <a:latin typeface="+mn-lt"/>
          </a:endParaRPr>
        </a:p>
      </dgm:t>
    </dgm:pt>
    <dgm:pt modelId="{CCA59464-62B1-4E00-B33B-A817E2326E71}" type="parTrans" cxnId="{6A954FAB-20C7-4A84-A846-70DA7D069364}">
      <dgm:prSet/>
      <dgm:spPr/>
      <dgm:t>
        <a:bodyPr/>
        <a:lstStyle/>
        <a:p>
          <a:endParaRPr lang="pl-PL"/>
        </a:p>
      </dgm:t>
    </dgm:pt>
    <dgm:pt modelId="{8AF9242D-7A46-40F0-89FD-B3B1C9E25235}" type="sibTrans" cxnId="{6A954FAB-20C7-4A84-A846-70DA7D069364}">
      <dgm:prSet/>
      <dgm:spPr/>
      <dgm:t>
        <a:bodyPr/>
        <a:lstStyle/>
        <a:p>
          <a:endParaRPr lang="pl-PL"/>
        </a:p>
      </dgm:t>
    </dgm:pt>
    <dgm:pt modelId="{E3A58387-0784-4B9C-9739-5CDAB8A5D66A}">
      <dgm:prSet phldrT="[Tekst]" custT="1"/>
      <dgm:spPr/>
      <dgm:t>
        <a:bodyPr/>
        <a:lstStyle/>
        <a:p>
          <a:pPr algn="l"/>
          <a:endParaRPr lang="pl-PL" sz="1800" b="1" dirty="0">
            <a:solidFill>
              <a:srgbClr val="C00000"/>
            </a:solidFill>
            <a:latin typeface="+mn-lt"/>
            <a:cs typeface="Arial" pitchFamily="34" charset="0"/>
          </a:endParaRPr>
        </a:p>
        <a:p>
          <a:pPr algn="l"/>
          <a:r>
            <a:rPr lang="pl-PL" sz="1800" b="1" dirty="0">
              <a:solidFill>
                <a:srgbClr val="C00000"/>
              </a:solidFill>
              <a:latin typeface="+mn-lt"/>
              <a:cs typeface="Arial" pitchFamily="34" charset="0"/>
            </a:rPr>
            <a:t>45.659.585,00 zł</a:t>
          </a:r>
          <a:endParaRPr lang="pl-PL" sz="1700" b="1" dirty="0">
            <a:solidFill>
              <a:srgbClr val="0070C0"/>
            </a:solidFill>
            <a:latin typeface="+mn-lt"/>
            <a:cs typeface="Arial" pitchFamily="34" charset="0"/>
          </a:endParaRPr>
        </a:p>
        <a:p>
          <a:pPr algn="ctr"/>
          <a:endParaRPr lang="pl-PL" sz="800" b="1" dirty="0">
            <a:solidFill>
              <a:srgbClr val="0070C0"/>
            </a:solidFill>
            <a:latin typeface="+mn-lt"/>
            <a:cs typeface="Arial" pitchFamily="34" charset="0"/>
          </a:endParaRPr>
        </a:p>
        <a:p>
          <a:pPr algn="l"/>
          <a:r>
            <a:rPr lang="pl-PL" sz="1700" b="1" dirty="0">
              <a:solidFill>
                <a:srgbClr val="0070C0"/>
              </a:solidFill>
              <a:latin typeface="+mn-lt"/>
              <a:cs typeface="Arial" pitchFamily="34" charset="0"/>
            </a:rPr>
            <a:t>subwencja </a:t>
          </a:r>
          <a:br>
            <a:rPr lang="pl-PL" sz="1700" b="1" dirty="0">
              <a:solidFill>
                <a:srgbClr val="0070C0"/>
              </a:solidFill>
              <a:latin typeface="+mn-lt"/>
              <a:cs typeface="Arial" pitchFamily="34" charset="0"/>
            </a:rPr>
          </a:br>
          <a:r>
            <a:rPr lang="pl-PL" sz="1700" b="1" dirty="0">
              <a:solidFill>
                <a:srgbClr val="0070C0"/>
              </a:solidFill>
              <a:latin typeface="+mn-lt"/>
              <a:cs typeface="Arial" pitchFamily="34" charset="0"/>
            </a:rPr>
            <a:t>z budżetu państwa </a:t>
          </a:r>
        </a:p>
        <a:p>
          <a:pPr algn="ctr"/>
          <a:endParaRPr lang="pl-PL" sz="1900" dirty="0"/>
        </a:p>
      </dgm:t>
    </dgm:pt>
    <dgm:pt modelId="{090096C3-2569-46FD-B207-8D6D5B412E44}" type="parTrans" cxnId="{11E9899A-E950-4990-AC39-577ACDEB7E6F}">
      <dgm:prSet/>
      <dgm:spPr/>
      <dgm:t>
        <a:bodyPr/>
        <a:lstStyle/>
        <a:p>
          <a:endParaRPr lang="pl-PL"/>
        </a:p>
      </dgm:t>
    </dgm:pt>
    <dgm:pt modelId="{36169D51-0497-47CF-8295-2A930DE73F19}" type="sibTrans" cxnId="{11E9899A-E950-4990-AC39-577ACDEB7E6F}">
      <dgm:prSet/>
      <dgm:spPr/>
      <dgm:t>
        <a:bodyPr/>
        <a:lstStyle/>
        <a:p>
          <a:endParaRPr lang="pl-PL"/>
        </a:p>
      </dgm:t>
    </dgm:pt>
    <dgm:pt modelId="{49A9C3CE-E873-492C-99BD-5F0E6969EEA1}">
      <dgm:prSet phldrT="[Tekst]" custT="1"/>
      <dgm:spPr/>
      <dgm:t>
        <a:bodyPr/>
        <a:lstStyle/>
        <a:p>
          <a:pPr algn="l"/>
          <a:endParaRPr lang="pl-PL" sz="1800" dirty="0">
            <a:latin typeface="Arial" pitchFamily="34" charset="0"/>
            <a:cs typeface="Arial" pitchFamily="34" charset="0"/>
          </a:endParaRPr>
        </a:p>
        <a:p>
          <a:pPr algn="r"/>
          <a:r>
            <a:rPr lang="pl-PL" sz="1800" b="1" dirty="0">
              <a:solidFill>
                <a:srgbClr val="C00000"/>
              </a:solidFill>
              <a:latin typeface="+mn-lt"/>
              <a:cs typeface="Arial" pitchFamily="34" charset="0"/>
            </a:rPr>
            <a:t>PIT 59.049.465,00 zł</a:t>
          </a:r>
          <a:br>
            <a:rPr lang="pl-PL" sz="1800" b="1" dirty="0">
              <a:solidFill>
                <a:srgbClr val="C00000"/>
              </a:solidFill>
              <a:latin typeface="+mn-lt"/>
              <a:cs typeface="Arial" pitchFamily="34" charset="0"/>
            </a:rPr>
          </a:br>
          <a:r>
            <a:rPr lang="pl-PL" sz="1800" b="1" dirty="0">
              <a:solidFill>
                <a:srgbClr val="C00000"/>
              </a:solidFill>
              <a:latin typeface="+mn-lt"/>
              <a:cs typeface="Arial" pitchFamily="34" charset="0"/>
            </a:rPr>
            <a:t>CIT   2.300.000,00 zł</a:t>
          </a:r>
        </a:p>
        <a:p>
          <a:pPr algn="r"/>
          <a:r>
            <a:rPr lang="pl-PL" sz="1700" b="1" dirty="0">
              <a:solidFill>
                <a:srgbClr val="0070C0"/>
              </a:solidFill>
              <a:latin typeface="+mn-lt"/>
              <a:cs typeface="Arial" pitchFamily="34" charset="0"/>
            </a:rPr>
            <a:t>dochody z podatków     </a:t>
          </a:r>
          <a:br>
            <a:rPr lang="pl-PL" sz="1700" b="1" dirty="0">
              <a:solidFill>
                <a:srgbClr val="0070C0"/>
              </a:solidFill>
              <a:latin typeface="+mn-lt"/>
              <a:cs typeface="Arial" pitchFamily="34" charset="0"/>
            </a:rPr>
          </a:br>
          <a:r>
            <a:rPr lang="pl-PL" sz="1700" b="1" dirty="0">
              <a:solidFill>
                <a:srgbClr val="0070C0"/>
              </a:solidFill>
              <a:latin typeface="+mn-lt"/>
              <a:cs typeface="Arial" pitchFamily="34" charset="0"/>
            </a:rPr>
            <a:t>   dochodowych      </a:t>
          </a:r>
          <a:br>
            <a:rPr lang="pl-PL" sz="1700" b="1" dirty="0">
              <a:solidFill>
                <a:srgbClr val="0070C0"/>
              </a:solidFill>
              <a:latin typeface="+mn-lt"/>
              <a:cs typeface="Arial" pitchFamily="34" charset="0"/>
            </a:rPr>
          </a:br>
          <a:r>
            <a:rPr lang="pl-PL" sz="1700" b="1" dirty="0">
              <a:solidFill>
                <a:srgbClr val="0070C0"/>
              </a:solidFill>
              <a:latin typeface="+mn-lt"/>
              <a:cs typeface="Arial" pitchFamily="34" charset="0"/>
            </a:rPr>
            <a:t>     mieszkańców </a:t>
          </a:r>
          <a:br>
            <a:rPr lang="pl-PL" sz="1700" b="1" dirty="0">
              <a:solidFill>
                <a:srgbClr val="0070C0"/>
              </a:solidFill>
              <a:latin typeface="+mn-lt"/>
              <a:cs typeface="Arial" pitchFamily="34" charset="0"/>
            </a:rPr>
          </a:br>
          <a:r>
            <a:rPr lang="pl-PL" sz="1700" b="1" dirty="0">
              <a:solidFill>
                <a:srgbClr val="0070C0"/>
              </a:solidFill>
              <a:latin typeface="+mn-lt"/>
              <a:cs typeface="Arial" pitchFamily="34" charset="0"/>
            </a:rPr>
            <a:t>       i przedsiębiorców</a:t>
          </a:r>
          <a:endParaRPr lang="pl-PL" sz="1700" dirty="0">
            <a:latin typeface="+mn-lt"/>
          </a:endParaRPr>
        </a:p>
      </dgm:t>
    </dgm:pt>
    <dgm:pt modelId="{4F9AFE93-3A41-49C2-BA06-4E0FB7DDC77C}" type="parTrans" cxnId="{6A561E21-4F3B-4C85-AB1C-97234E2035DB}">
      <dgm:prSet/>
      <dgm:spPr/>
      <dgm:t>
        <a:bodyPr/>
        <a:lstStyle/>
        <a:p>
          <a:endParaRPr lang="pl-PL"/>
        </a:p>
      </dgm:t>
    </dgm:pt>
    <dgm:pt modelId="{98DD68D1-FFAD-4752-9F5B-EBF70FABF140}" type="sibTrans" cxnId="{6A561E21-4F3B-4C85-AB1C-97234E2035DB}">
      <dgm:prSet/>
      <dgm:spPr/>
      <dgm:t>
        <a:bodyPr/>
        <a:lstStyle/>
        <a:p>
          <a:endParaRPr lang="pl-PL"/>
        </a:p>
      </dgm:t>
    </dgm:pt>
    <dgm:pt modelId="{FFF84A5B-5440-41C4-8FFF-8E47BD064CB2}">
      <dgm:prSet phldrT="[Tekst]" custT="1"/>
      <dgm:spPr/>
      <dgm:t>
        <a:bodyPr/>
        <a:lstStyle/>
        <a:p>
          <a:pPr algn="r"/>
          <a:r>
            <a:rPr lang="pl-PL" sz="1700" b="1" dirty="0">
              <a:solidFill>
                <a:srgbClr val="0070C0"/>
              </a:solidFill>
            </a:rPr>
            <a:t>    dotacje i środki   </a:t>
          </a:r>
          <a:br>
            <a:rPr lang="pl-PL" sz="1700" b="1" dirty="0">
              <a:solidFill>
                <a:srgbClr val="0070C0"/>
              </a:solidFill>
            </a:rPr>
          </a:br>
          <a:r>
            <a:rPr lang="pl-PL" sz="1700" b="1" dirty="0">
              <a:solidFill>
                <a:srgbClr val="0070C0"/>
              </a:solidFill>
            </a:rPr>
            <a:t>  przeznaczone </a:t>
          </a:r>
          <a:br>
            <a:rPr lang="pl-PL" sz="1700" b="1" dirty="0">
              <a:solidFill>
                <a:srgbClr val="0070C0"/>
              </a:solidFill>
            </a:rPr>
          </a:br>
          <a:r>
            <a:rPr lang="pl-PL" sz="1700" b="1" dirty="0">
              <a:solidFill>
                <a:srgbClr val="0070C0"/>
              </a:solidFill>
            </a:rPr>
            <a:t>na cele bieżące </a:t>
          </a:r>
        </a:p>
        <a:p>
          <a:pPr algn="r"/>
          <a:r>
            <a:rPr lang="pl-PL" sz="1800" b="1" dirty="0">
              <a:solidFill>
                <a:srgbClr val="C00000"/>
              </a:solidFill>
            </a:rPr>
            <a:t>72.478.484,07 zł</a:t>
          </a:r>
        </a:p>
      </dgm:t>
    </dgm:pt>
    <dgm:pt modelId="{601C712B-3594-4D5F-8D8F-09073F783E7B}" type="parTrans" cxnId="{B5076B2F-FCFB-465A-9120-831D5E90B23F}">
      <dgm:prSet/>
      <dgm:spPr/>
      <dgm:t>
        <a:bodyPr/>
        <a:lstStyle/>
        <a:p>
          <a:endParaRPr lang="pl-PL"/>
        </a:p>
      </dgm:t>
    </dgm:pt>
    <dgm:pt modelId="{FBEF6100-5776-4BB9-993F-95609926D4C7}" type="sibTrans" cxnId="{B5076B2F-FCFB-465A-9120-831D5E90B23F}">
      <dgm:prSet/>
      <dgm:spPr/>
      <dgm:t>
        <a:bodyPr/>
        <a:lstStyle/>
        <a:p>
          <a:endParaRPr lang="pl-PL"/>
        </a:p>
      </dgm:t>
    </dgm:pt>
    <dgm:pt modelId="{08271427-3FF9-400F-B5D8-86EC84BE3D30}" type="pres">
      <dgm:prSet presAssocID="{C4109191-B845-439B-A001-7D761DBDBBCD}" presName="compositeShape" presStyleCnt="0">
        <dgm:presLayoutVars>
          <dgm:chMax val="7"/>
          <dgm:dir/>
          <dgm:resizeHandles val="exact"/>
        </dgm:presLayoutVars>
      </dgm:prSet>
      <dgm:spPr/>
    </dgm:pt>
    <dgm:pt modelId="{576A4402-ABF3-497C-BCD7-F4B89BFE0912}" type="pres">
      <dgm:prSet presAssocID="{C4109191-B845-439B-A001-7D761DBDBBCD}" presName="wedge1" presStyleLbl="node1" presStyleIdx="0" presStyleCnt="4" custScaleX="103073"/>
      <dgm:spPr/>
      <dgm:t>
        <a:bodyPr/>
        <a:lstStyle/>
        <a:p>
          <a:endParaRPr lang="pl-PL"/>
        </a:p>
      </dgm:t>
    </dgm:pt>
    <dgm:pt modelId="{6758DFBE-1643-4D97-BA05-3842C1A955F3}" type="pres">
      <dgm:prSet presAssocID="{C4109191-B845-439B-A001-7D761DBDBBCD}" presName="dummy1a" presStyleCnt="0"/>
      <dgm:spPr/>
    </dgm:pt>
    <dgm:pt modelId="{E998F366-E822-477A-AA9C-A0AF471A94F7}" type="pres">
      <dgm:prSet presAssocID="{C4109191-B845-439B-A001-7D761DBDBBCD}" presName="dummy1b" presStyleCnt="0"/>
      <dgm:spPr/>
    </dgm:pt>
    <dgm:pt modelId="{2D62CAE8-BAF3-41E4-BF75-D54C39EB13C3}" type="pres">
      <dgm:prSet presAssocID="{C4109191-B845-439B-A001-7D761DBDBBCD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A189EEE-3457-4485-B00C-328488EF2387}" type="pres">
      <dgm:prSet presAssocID="{C4109191-B845-439B-A001-7D761DBDBBCD}" presName="wedge2" presStyleLbl="node1" presStyleIdx="1" presStyleCnt="4" custScaleX="103073"/>
      <dgm:spPr/>
      <dgm:t>
        <a:bodyPr/>
        <a:lstStyle/>
        <a:p>
          <a:endParaRPr lang="pl-PL"/>
        </a:p>
      </dgm:t>
    </dgm:pt>
    <dgm:pt modelId="{8880F9CD-F0B4-40EB-87F3-6771774A334D}" type="pres">
      <dgm:prSet presAssocID="{C4109191-B845-439B-A001-7D761DBDBBCD}" presName="dummy2a" presStyleCnt="0"/>
      <dgm:spPr/>
    </dgm:pt>
    <dgm:pt modelId="{DE14C249-D299-4CA4-B3FC-639FE48D0BD6}" type="pres">
      <dgm:prSet presAssocID="{C4109191-B845-439B-A001-7D761DBDBBCD}" presName="dummy2b" presStyleCnt="0"/>
      <dgm:spPr/>
    </dgm:pt>
    <dgm:pt modelId="{DB28F654-54EB-428D-A1CF-70813D75B6C0}" type="pres">
      <dgm:prSet presAssocID="{C4109191-B845-439B-A001-7D761DBDBBCD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0CE6B43-89AB-483F-9093-EE613339B6D0}" type="pres">
      <dgm:prSet presAssocID="{C4109191-B845-439B-A001-7D761DBDBBCD}" presName="wedge3" presStyleLbl="node1" presStyleIdx="2" presStyleCnt="4" custScaleX="108410"/>
      <dgm:spPr/>
      <dgm:t>
        <a:bodyPr/>
        <a:lstStyle/>
        <a:p>
          <a:endParaRPr lang="pl-PL"/>
        </a:p>
      </dgm:t>
    </dgm:pt>
    <dgm:pt modelId="{3B31467C-0F40-435F-AD2D-AFA736BF3A55}" type="pres">
      <dgm:prSet presAssocID="{C4109191-B845-439B-A001-7D761DBDBBCD}" presName="dummy3a" presStyleCnt="0"/>
      <dgm:spPr/>
    </dgm:pt>
    <dgm:pt modelId="{E498D4A0-CCC3-4EF0-8DF3-630BBBEBB400}" type="pres">
      <dgm:prSet presAssocID="{C4109191-B845-439B-A001-7D761DBDBBCD}" presName="dummy3b" presStyleCnt="0"/>
      <dgm:spPr/>
    </dgm:pt>
    <dgm:pt modelId="{DEBFF245-7624-40E7-B60D-D5FFF5D26751}" type="pres">
      <dgm:prSet presAssocID="{C4109191-B845-439B-A001-7D761DBDBBCD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CC57838-0BC5-4BE7-9EEB-6BCB3681526A}" type="pres">
      <dgm:prSet presAssocID="{C4109191-B845-439B-A001-7D761DBDBBCD}" presName="wedge4" presStyleLbl="node1" presStyleIdx="3" presStyleCnt="4" custScaleX="109788"/>
      <dgm:spPr/>
      <dgm:t>
        <a:bodyPr/>
        <a:lstStyle/>
        <a:p>
          <a:endParaRPr lang="pl-PL"/>
        </a:p>
      </dgm:t>
    </dgm:pt>
    <dgm:pt modelId="{88FEA819-C85B-4A15-B6D3-D1AD28CAFA16}" type="pres">
      <dgm:prSet presAssocID="{C4109191-B845-439B-A001-7D761DBDBBCD}" presName="dummy4a" presStyleCnt="0"/>
      <dgm:spPr/>
    </dgm:pt>
    <dgm:pt modelId="{93F214F3-4CDB-4F2C-AF37-18C5D42FC5E4}" type="pres">
      <dgm:prSet presAssocID="{C4109191-B845-439B-A001-7D761DBDBBCD}" presName="dummy4b" presStyleCnt="0"/>
      <dgm:spPr/>
    </dgm:pt>
    <dgm:pt modelId="{F838AAEC-4B2D-469A-AC92-E555CDD3009D}" type="pres">
      <dgm:prSet presAssocID="{C4109191-B845-439B-A001-7D761DBDBBCD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177FF2A-3D9C-4864-88B7-A97B058F304E}" type="pres">
      <dgm:prSet presAssocID="{8AF9242D-7A46-40F0-89FD-B3B1C9E25235}" presName="arrowWedge1" presStyleLbl="fgSibTrans2D1" presStyleIdx="0" presStyleCnt="4" custScaleX="102361"/>
      <dgm:spPr/>
    </dgm:pt>
    <dgm:pt modelId="{43A3927F-6F06-4578-B9F4-A61850791E7A}" type="pres">
      <dgm:prSet presAssocID="{36169D51-0497-47CF-8295-2A930DE73F19}" presName="arrowWedge2" presStyleLbl="fgSibTrans2D1" presStyleIdx="1" presStyleCnt="4" custScaleX="104795"/>
      <dgm:spPr/>
    </dgm:pt>
    <dgm:pt modelId="{608C98A9-21A6-4874-8604-0EB76F284892}" type="pres">
      <dgm:prSet presAssocID="{98DD68D1-FFAD-4752-9F5B-EBF70FABF140}" presName="arrowWedge3" presStyleLbl="fgSibTrans2D1" presStyleIdx="2" presStyleCnt="4" custScaleX="108237"/>
      <dgm:spPr/>
    </dgm:pt>
    <dgm:pt modelId="{4EE261AB-E1C7-4159-80D3-F19A6539F60F}" type="pres">
      <dgm:prSet presAssocID="{FBEF6100-5776-4BB9-993F-95609926D4C7}" presName="arrowWedge4" presStyleLbl="fgSibTrans2D1" presStyleIdx="3" presStyleCnt="4" custScaleX="108237"/>
      <dgm:spPr/>
    </dgm:pt>
  </dgm:ptLst>
  <dgm:cxnLst>
    <dgm:cxn modelId="{0DEF0593-2D1A-4EA0-8642-271C9B408B0E}" type="presOf" srcId="{E3A58387-0784-4B9C-9739-5CDAB8A5D66A}" destId="{EA189EEE-3457-4485-B00C-328488EF2387}" srcOrd="0" destOrd="0" presId="urn:microsoft.com/office/officeart/2005/8/layout/cycle8"/>
    <dgm:cxn modelId="{DADCB745-A0AF-45CA-8E63-FE12651EEEDF}" type="presOf" srcId="{F3BFE22A-9AA8-400A-845B-715D993EAD3C}" destId="{576A4402-ABF3-497C-BCD7-F4B89BFE0912}" srcOrd="0" destOrd="0" presId="urn:microsoft.com/office/officeart/2005/8/layout/cycle8"/>
    <dgm:cxn modelId="{B5076B2F-FCFB-465A-9120-831D5E90B23F}" srcId="{C4109191-B845-439B-A001-7D761DBDBBCD}" destId="{FFF84A5B-5440-41C4-8FFF-8E47BD064CB2}" srcOrd="3" destOrd="0" parTransId="{601C712B-3594-4D5F-8D8F-09073F783E7B}" sibTransId="{FBEF6100-5776-4BB9-993F-95609926D4C7}"/>
    <dgm:cxn modelId="{46F52890-53F3-42C8-B4CA-4463227F8C7B}" type="presOf" srcId="{FFF84A5B-5440-41C4-8FFF-8E47BD064CB2}" destId="{4CC57838-0BC5-4BE7-9EEB-6BCB3681526A}" srcOrd="0" destOrd="0" presId="urn:microsoft.com/office/officeart/2005/8/layout/cycle8"/>
    <dgm:cxn modelId="{48657A80-81B0-4972-8123-C6187A500C4C}" type="presOf" srcId="{C4109191-B845-439B-A001-7D761DBDBBCD}" destId="{08271427-3FF9-400F-B5D8-86EC84BE3D30}" srcOrd="0" destOrd="0" presId="urn:microsoft.com/office/officeart/2005/8/layout/cycle8"/>
    <dgm:cxn modelId="{AB774A15-F6C4-4BD2-8C5C-F26EBD6AD114}" type="presOf" srcId="{49A9C3CE-E873-492C-99BD-5F0E6969EEA1}" destId="{B0CE6B43-89AB-483F-9093-EE613339B6D0}" srcOrd="0" destOrd="0" presId="urn:microsoft.com/office/officeart/2005/8/layout/cycle8"/>
    <dgm:cxn modelId="{15C186C2-466C-48F6-9C9E-C9D8AF7D0FD7}" type="presOf" srcId="{E3A58387-0784-4B9C-9739-5CDAB8A5D66A}" destId="{DB28F654-54EB-428D-A1CF-70813D75B6C0}" srcOrd="1" destOrd="0" presId="urn:microsoft.com/office/officeart/2005/8/layout/cycle8"/>
    <dgm:cxn modelId="{6B6DFDAA-3EB5-4DD8-83AB-2877F9021DDE}" type="presOf" srcId="{49A9C3CE-E873-492C-99BD-5F0E6969EEA1}" destId="{DEBFF245-7624-40E7-B60D-D5FFF5D26751}" srcOrd="1" destOrd="0" presId="urn:microsoft.com/office/officeart/2005/8/layout/cycle8"/>
    <dgm:cxn modelId="{6A954FAB-20C7-4A84-A846-70DA7D069364}" srcId="{C4109191-B845-439B-A001-7D761DBDBBCD}" destId="{F3BFE22A-9AA8-400A-845B-715D993EAD3C}" srcOrd="0" destOrd="0" parTransId="{CCA59464-62B1-4E00-B33B-A817E2326E71}" sibTransId="{8AF9242D-7A46-40F0-89FD-B3B1C9E25235}"/>
    <dgm:cxn modelId="{04B98762-2F2E-4B34-9A47-B5D4FBC09AAC}" type="presOf" srcId="{FFF84A5B-5440-41C4-8FFF-8E47BD064CB2}" destId="{F838AAEC-4B2D-469A-AC92-E555CDD3009D}" srcOrd="1" destOrd="0" presId="urn:microsoft.com/office/officeart/2005/8/layout/cycle8"/>
    <dgm:cxn modelId="{6A561E21-4F3B-4C85-AB1C-97234E2035DB}" srcId="{C4109191-B845-439B-A001-7D761DBDBBCD}" destId="{49A9C3CE-E873-492C-99BD-5F0E6969EEA1}" srcOrd="2" destOrd="0" parTransId="{4F9AFE93-3A41-49C2-BA06-4E0FB7DDC77C}" sibTransId="{98DD68D1-FFAD-4752-9F5B-EBF70FABF140}"/>
    <dgm:cxn modelId="{11E9899A-E950-4990-AC39-577ACDEB7E6F}" srcId="{C4109191-B845-439B-A001-7D761DBDBBCD}" destId="{E3A58387-0784-4B9C-9739-5CDAB8A5D66A}" srcOrd="1" destOrd="0" parTransId="{090096C3-2569-46FD-B207-8D6D5B412E44}" sibTransId="{36169D51-0497-47CF-8295-2A930DE73F19}"/>
    <dgm:cxn modelId="{CEE71B2E-5595-4790-B7D8-9754E485DCE7}" type="presOf" srcId="{F3BFE22A-9AA8-400A-845B-715D993EAD3C}" destId="{2D62CAE8-BAF3-41E4-BF75-D54C39EB13C3}" srcOrd="1" destOrd="0" presId="urn:microsoft.com/office/officeart/2005/8/layout/cycle8"/>
    <dgm:cxn modelId="{CD4E3B4B-53A6-4D3A-A714-53A67530A599}" type="presParOf" srcId="{08271427-3FF9-400F-B5D8-86EC84BE3D30}" destId="{576A4402-ABF3-497C-BCD7-F4B89BFE0912}" srcOrd="0" destOrd="0" presId="urn:microsoft.com/office/officeart/2005/8/layout/cycle8"/>
    <dgm:cxn modelId="{339753AE-C882-4E24-87B8-DAA3A677E419}" type="presParOf" srcId="{08271427-3FF9-400F-B5D8-86EC84BE3D30}" destId="{6758DFBE-1643-4D97-BA05-3842C1A955F3}" srcOrd="1" destOrd="0" presId="urn:microsoft.com/office/officeart/2005/8/layout/cycle8"/>
    <dgm:cxn modelId="{8E8DCF65-7ED4-4D7B-908D-7A7AA6F5EE84}" type="presParOf" srcId="{08271427-3FF9-400F-B5D8-86EC84BE3D30}" destId="{E998F366-E822-477A-AA9C-A0AF471A94F7}" srcOrd="2" destOrd="0" presId="urn:microsoft.com/office/officeart/2005/8/layout/cycle8"/>
    <dgm:cxn modelId="{6EC15F1F-4F9F-485B-AD1A-7D1C8DB8E49B}" type="presParOf" srcId="{08271427-3FF9-400F-B5D8-86EC84BE3D30}" destId="{2D62CAE8-BAF3-41E4-BF75-D54C39EB13C3}" srcOrd="3" destOrd="0" presId="urn:microsoft.com/office/officeart/2005/8/layout/cycle8"/>
    <dgm:cxn modelId="{A009A3B6-149A-4DB5-A01D-2E8267EB1BEA}" type="presParOf" srcId="{08271427-3FF9-400F-B5D8-86EC84BE3D30}" destId="{EA189EEE-3457-4485-B00C-328488EF2387}" srcOrd="4" destOrd="0" presId="urn:microsoft.com/office/officeart/2005/8/layout/cycle8"/>
    <dgm:cxn modelId="{FC615CE4-5337-434E-A477-025EEC9DAB4B}" type="presParOf" srcId="{08271427-3FF9-400F-B5D8-86EC84BE3D30}" destId="{8880F9CD-F0B4-40EB-87F3-6771774A334D}" srcOrd="5" destOrd="0" presId="urn:microsoft.com/office/officeart/2005/8/layout/cycle8"/>
    <dgm:cxn modelId="{AAE9208B-4D43-4220-90F4-A98E15680AB2}" type="presParOf" srcId="{08271427-3FF9-400F-B5D8-86EC84BE3D30}" destId="{DE14C249-D299-4CA4-B3FC-639FE48D0BD6}" srcOrd="6" destOrd="0" presId="urn:microsoft.com/office/officeart/2005/8/layout/cycle8"/>
    <dgm:cxn modelId="{F96A11A7-A4C2-43B6-9B97-FB3C67FB52E1}" type="presParOf" srcId="{08271427-3FF9-400F-B5D8-86EC84BE3D30}" destId="{DB28F654-54EB-428D-A1CF-70813D75B6C0}" srcOrd="7" destOrd="0" presId="urn:microsoft.com/office/officeart/2005/8/layout/cycle8"/>
    <dgm:cxn modelId="{49FDE482-684A-43E4-9AB3-16EF21A871F1}" type="presParOf" srcId="{08271427-3FF9-400F-B5D8-86EC84BE3D30}" destId="{B0CE6B43-89AB-483F-9093-EE613339B6D0}" srcOrd="8" destOrd="0" presId="urn:microsoft.com/office/officeart/2005/8/layout/cycle8"/>
    <dgm:cxn modelId="{1B5F8621-DEFF-4C7A-BE84-99CD4D731291}" type="presParOf" srcId="{08271427-3FF9-400F-B5D8-86EC84BE3D30}" destId="{3B31467C-0F40-435F-AD2D-AFA736BF3A55}" srcOrd="9" destOrd="0" presId="urn:microsoft.com/office/officeart/2005/8/layout/cycle8"/>
    <dgm:cxn modelId="{A3E56C3A-6623-4704-886A-924418EF5D26}" type="presParOf" srcId="{08271427-3FF9-400F-B5D8-86EC84BE3D30}" destId="{E498D4A0-CCC3-4EF0-8DF3-630BBBEBB400}" srcOrd="10" destOrd="0" presId="urn:microsoft.com/office/officeart/2005/8/layout/cycle8"/>
    <dgm:cxn modelId="{6163DB5B-91EB-4B09-A94D-300BD4C2B9EE}" type="presParOf" srcId="{08271427-3FF9-400F-B5D8-86EC84BE3D30}" destId="{DEBFF245-7624-40E7-B60D-D5FFF5D26751}" srcOrd="11" destOrd="0" presId="urn:microsoft.com/office/officeart/2005/8/layout/cycle8"/>
    <dgm:cxn modelId="{DB408E60-9246-4603-9E91-B5AC6CA6C0D6}" type="presParOf" srcId="{08271427-3FF9-400F-B5D8-86EC84BE3D30}" destId="{4CC57838-0BC5-4BE7-9EEB-6BCB3681526A}" srcOrd="12" destOrd="0" presId="urn:microsoft.com/office/officeart/2005/8/layout/cycle8"/>
    <dgm:cxn modelId="{C642E50A-45F2-4214-ABD5-01F492E8A9A4}" type="presParOf" srcId="{08271427-3FF9-400F-B5D8-86EC84BE3D30}" destId="{88FEA819-C85B-4A15-B6D3-D1AD28CAFA16}" srcOrd="13" destOrd="0" presId="urn:microsoft.com/office/officeart/2005/8/layout/cycle8"/>
    <dgm:cxn modelId="{567D01B9-69BA-43AD-863E-84543161EF33}" type="presParOf" srcId="{08271427-3FF9-400F-B5D8-86EC84BE3D30}" destId="{93F214F3-4CDB-4F2C-AF37-18C5D42FC5E4}" srcOrd="14" destOrd="0" presId="urn:microsoft.com/office/officeart/2005/8/layout/cycle8"/>
    <dgm:cxn modelId="{DE57D4E9-2988-4B79-AA88-516BA196B74E}" type="presParOf" srcId="{08271427-3FF9-400F-B5D8-86EC84BE3D30}" destId="{F838AAEC-4B2D-469A-AC92-E555CDD3009D}" srcOrd="15" destOrd="0" presId="urn:microsoft.com/office/officeart/2005/8/layout/cycle8"/>
    <dgm:cxn modelId="{AE61C968-03D3-475C-86C4-ECAC65006B0E}" type="presParOf" srcId="{08271427-3FF9-400F-B5D8-86EC84BE3D30}" destId="{1177FF2A-3D9C-4864-88B7-A97B058F304E}" srcOrd="16" destOrd="0" presId="urn:microsoft.com/office/officeart/2005/8/layout/cycle8"/>
    <dgm:cxn modelId="{D12FF2F6-9FE8-4B5B-8712-CF91C637AA4A}" type="presParOf" srcId="{08271427-3FF9-400F-B5D8-86EC84BE3D30}" destId="{43A3927F-6F06-4578-B9F4-A61850791E7A}" srcOrd="17" destOrd="0" presId="urn:microsoft.com/office/officeart/2005/8/layout/cycle8"/>
    <dgm:cxn modelId="{6EC3A2DC-DA50-4AFC-A184-2C107DFBD8E7}" type="presParOf" srcId="{08271427-3FF9-400F-B5D8-86EC84BE3D30}" destId="{608C98A9-21A6-4874-8604-0EB76F284892}" srcOrd="18" destOrd="0" presId="urn:microsoft.com/office/officeart/2005/8/layout/cycle8"/>
    <dgm:cxn modelId="{E47108EF-13A9-4026-8E30-4EE868B8FCDF}" type="presParOf" srcId="{08271427-3FF9-400F-B5D8-86EC84BE3D30}" destId="{4EE261AB-E1C7-4159-80D3-F19A6539F60F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109191-B845-439B-A001-7D761DBDBBCD}" type="doc">
      <dgm:prSet loTypeId="urn:microsoft.com/office/officeart/2005/8/layout/gear1" loCatId="cycle" qsTypeId="urn:microsoft.com/office/officeart/2005/8/quickstyle/simple3" qsCatId="simple" csTypeId="urn:microsoft.com/office/officeart/2005/8/colors/accent5_1" csCatId="accent5" phldr="1"/>
      <dgm:spPr/>
    </dgm:pt>
    <dgm:pt modelId="{F3BFE22A-9AA8-400A-845B-715D993EAD3C}">
      <dgm:prSet phldrT="[Tekst]" custT="1"/>
      <dgm:spPr/>
      <dgm:t>
        <a:bodyPr/>
        <a:lstStyle/>
        <a:p>
          <a:r>
            <a:rPr lang="pl-PL" sz="1400" b="1" dirty="0">
              <a:solidFill>
                <a:srgbClr val="0070C0"/>
              </a:solidFill>
              <a:latin typeface="+mn-lt"/>
              <a:cs typeface="Arial" pitchFamily="34" charset="0"/>
            </a:rPr>
            <a:t>Dotacje oraz środki </a:t>
          </a:r>
          <a:br>
            <a:rPr lang="pl-PL" sz="1400" b="1" dirty="0">
              <a:solidFill>
                <a:srgbClr val="0070C0"/>
              </a:solidFill>
              <a:latin typeface="+mn-lt"/>
              <a:cs typeface="Arial" pitchFamily="34" charset="0"/>
            </a:rPr>
          </a:br>
          <a:r>
            <a:rPr lang="pl-PL" sz="1400" b="1" dirty="0">
              <a:solidFill>
                <a:srgbClr val="0070C0"/>
              </a:solidFill>
              <a:latin typeface="+mn-lt"/>
              <a:cs typeface="Arial" pitchFamily="34" charset="0"/>
            </a:rPr>
            <a:t>przeznaczone na inwestycje</a:t>
          </a:r>
        </a:p>
        <a:p>
          <a:r>
            <a:rPr lang="pl-PL" sz="1800" b="1" dirty="0">
              <a:solidFill>
                <a:srgbClr val="C00000"/>
              </a:solidFill>
              <a:latin typeface="+mn-lt"/>
              <a:cs typeface="Arial" pitchFamily="34" charset="0"/>
            </a:rPr>
            <a:t>19.335.368,93 zł</a:t>
          </a:r>
          <a:endParaRPr lang="pl-PL" sz="1800" b="1" dirty="0">
            <a:solidFill>
              <a:srgbClr val="C00000"/>
            </a:solidFill>
            <a:latin typeface="+mn-lt"/>
          </a:endParaRPr>
        </a:p>
      </dgm:t>
    </dgm:pt>
    <dgm:pt modelId="{CCA59464-62B1-4E00-B33B-A817E2326E71}" type="parTrans" cxnId="{6A954FAB-20C7-4A84-A846-70DA7D069364}">
      <dgm:prSet/>
      <dgm:spPr/>
      <dgm:t>
        <a:bodyPr/>
        <a:lstStyle/>
        <a:p>
          <a:endParaRPr lang="pl-PL"/>
        </a:p>
      </dgm:t>
    </dgm:pt>
    <dgm:pt modelId="{8AF9242D-7A46-40F0-89FD-B3B1C9E25235}" type="sibTrans" cxnId="{6A954FAB-20C7-4A84-A846-70DA7D069364}">
      <dgm:prSet/>
      <dgm:spPr/>
      <dgm:t>
        <a:bodyPr/>
        <a:lstStyle/>
        <a:p>
          <a:endParaRPr lang="pl-PL"/>
        </a:p>
      </dgm:t>
    </dgm:pt>
    <dgm:pt modelId="{E3A58387-0784-4B9C-9739-5CDAB8A5D66A}">
      <dgm:prSet phldrT="[Tekst]" custT="1"/>
      <dgm:spPr/>
      <dgm:t>
        <a:bodyPr/>
        <a:lstStyle/>
        <a:p>
          <a:r>
            <a:rPr lang="pl-PL" sz="1400" b="1" dirty="0">
              <a:solidFill>
                <a:srgbClr val="0070C0"/>
              </a:solidFill>
              <a:latin typeface="+mn-lt"/>
              <a:cs typeface="Arial" pitchFamily="34" charset="0"/>
            </a:rPr>
            <a:t>Dochody ze sprzedaży majątku oraz przekształcania</a:t>
          </a:r>
          <a:br>
            <a:rPr lang="pl-PL" sz="1400" b="1" dirty="0">
              <a:solidFill>
                <a:srgbClr val="0070C0"/>
              </a:solidFill>
              <a:latin typeface="+mn-lt"/>
              <a:cs typeface="Arial" pitchFamily="34" charset="0"/>
            </a:rPr>
          </a:br>
          <a:r>
            <a:rPr lang="pl-PL" sz="1400" b="1" dirty="0">
              <a:solidFill>
                <a:srgbClr val="0070C0"/>
              </a:solidFill>
              <a:latin typeface="+mn-lt"/>
              <a:cs typeface="Arial" pitchFamily="34" charset="0"/>
            </a:rPr>
            <a:t>prawa użytkowania  wieczystego </a:t>
          </a:r>
          <a:br>
            <a:rPr lang="pl-PL" sz="1400" b="1" dirty="0">
              <a:solidFill>
                <a:srgbClr val="0070C0"/>
              </a:solidFill>
              <a:latin typeface="+mn-lt"/>
              <a:cs typeface="Arial" pitchFamily="34" charset="0"/>
            </a:rPr>
          </a:br>
          <a:r>
            <a:rPr lang="pl-PL" sz="1400" b="1" dirty="0">
              <a:solidFill>
                <a:srgbClr val="0070C0"/>
              </a:solidFill>
              <a:latin typeface="+mn-lt"/>
              <a:cs typeface="Arial" pitchFamily="34" charset="0"/>
            </a:rPr>
            <a:t>w prawo własności</a:t>
          </a:r>
        </a:p>
        <a:p>
          <a:r>
            <a:rPr lang="pl-PL" sz="1800" b="1" dirty="0">
              <a:solidFill>
                <a:srgbClr val="C00000"/>
              </a:solidFill>
              <a:latin typeface="+mn-lt"/>
              <a:cs typeface="Arial" pitchFamily="34" charset="0"/>
            </a:rPr>
            <a:t>5.750.000,00 zł</a:t>
          </a:r>
          <a:endParaRPr lang="pl-PL" sz="1800" b="1" dirty="0">
            <a:solidFill>
              <a:srgbClr val="C00000"/>
            </a:solidFill>
            <a:latin typeface="+mn-lt"/>
          </a:endParaRPr>
        </a:p>
      </dgm:t>
    </dgm:pt>
    <dgm:pt modelId="{090096C3-2569-46FD-B207-8D6D5B412E44}" type="parTrans" cxnId="{11E9899A-E950-4990-AC39-577ACDEB7E6F}">
      <dgm:prSet/>
      <dgm:spPr/>
      <dgm:t>
        <a:bodyPr/>
        <a:lstStyle/>
        <a:p>
          <a:endParaRPr lang="pl-PL"/>
        </a:p>
      </dgm:t>
    </dgm:pt>
    <dgm:pt modelId="{36169D51-0497-47CF-8295-2A930DE73F19}" type="sibTrans" cxnId="{11E9899A-E950-4990-AC39-577ACDEB7E6F}">
      <dgm:prSet/>
      <dgm:spPr/>
      <dgm:t>
        <a:bodyPr/>
        <a:lstStyle/>
        <a:p>
          <a:endParaRPr lang="pl-PL"/>
        </a:p>
      </dgm:t>
    </dgm:pt>
    <dgm:pt modelId="{7749E02C-0A6A-44D7-BEB9-9F2B1E1A0A46}" type="pres">
      <dgm:prSet presAssocID="{C4109191-B845-439B-A001-7D761DBDBBCD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79AA779C-3ED6-4502-B05E-3BCED604679C}" type="pres">
      <dgm:prSet presAssocID="{F3BFE22A-9AA8-400A-845B-715D993EAD3C}" presName="gear1" presStyleLbl="node1" presStyleIdx="0" presStyleCnt="2" custScaleX="123529" custScaleY="120321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CB5944F-BD2D-4635-838B-D637075E5748}" type="pres">
      <dgm:prSet presAssocID="{F3BFE22A-9AA8-400A-845B-715D993EAD3C}" presName="gear1srcNode" presStyleLbl="node1" presStyleIdx="0" presStyleCnt="2"/>
      <dgm:spPr/>
      <dgm:t>
        <a:bodyPr/>
        <a:lstStyle/>
        <a:p>
          <a:endParaRPr lang="pl-PL"/>
        </a:p>
      </dgm:t>
    </dgm:pt>
    <dgm:pt modelId="{5A8B5951-47AC-493B-8230-FB768C4B18AE}" type="pres">
      <dgm:prSet presAssocID="{F3BFE22A-9AA8-400A-845B-715D993EAD3C}" presName="gear1dstNode" presStyleLbl="node1" presStyleIdx="0" presStyleCnt="2"/>
      <dgm:spPr/>
      <dgm:t>
        <a:bodyPr/>
        <a:lstStyle/>
        <a:p>
          <a:endParaRPr lang="pl-PL"/>
        </a:p>
      </dgm:t>
    </dgm:pt>
    <dgm:pt modelId="{9AB932B9-83BB-4F2B-B7C5-78ED41E8BC27}" type="pres">
      <dgm:prSet presAssocID="{E3A58387-0784-4B9C-9739-5CDAB8A5D66A}" presName="gear2" presStyleLbl="node1" presStyleIdx="1" presStyleCnt="2" custScaleX="126177" custScaleY="131177" custLinFactNeighborX="-12794" custLinFactNeighborY="-5956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84ABC5C-F453-4E36-B69B-69D47E96E119}" type="pres">
      <dgm:prSet presAssocID="{E3A58387-0784-4B9C-9739-5CDAB8A5D66A}" presName="gear2srcNode" presStyleLbl="node1" presStyleIdx="1" presStyleCnt="2"/>
      <dgm:spPr/>
      <dgm:t>
        <a:bodyPr/>
        <a:lstStyle/>
        <a:p>
          <a:endParaRPr lang="pl-PL"/>
        </a:p>
      </dgm:t>
    </dgm:pt>
    <dgm:pt modelId="{5884A283-0E51-4767-A940-40745E05476E}" type="pres">
      <dgm:prSet presAssocID="{E3A58387-0784-4B9C-9739-5CDAB8A5D66A}" presName="gear2dstNode" presStyleLbl="node1" presStyleIdx="1" presStyleCnt="2"/>
      <dgm:spPr/>
      <dgm:t>
        <a:bodyPr/>
        <a:lstStyle/>
        <a:p>
          <a:endParaRPr lang="pl-PL"/>
        </a:p>
      </dgm:t>
    </dgm:pt>
    <dgm:pt modelId="{B659FF4A-2A2E-4204-81D6-BEDCFDC5AC7D}" type="pres">
      <dgm:prSet presAssocID="{8AF9242D-7A46-40F0-89FD-B3B1C9E25235}" presName="connector1" presStyleLbl="sibTrans2D1" presStyleIdx="0" presStyleCnt="2" custScaleY="110283"/>
      <dgm:spPr/>
      <dgm:t>
        <a:bodyPr/>
        <a:lstStyle/>
        <a:p>
          <a:endParaRPr lang="pl-PL"/>
        </a:p>
      </dgm:t>
    </dgm:pt>
    <dgm:pt modelId="{97D73B59-FC6F-43C8-81E9-21B368959254}" type="pres">
      <dgm:prSet presAssocID="{36169D51-0497-47CF-8295-2A930DE73F19}" presName="connector2" presStyleLbl="sibTrans2D1" presStyleIdx="1" presStyleCnt="2" custLinFactNeighborX="-17891" custLinFactNeighborY="-8485"/>
      <dgm:spPr/>
      <dgm:t>
        <a:bodyPr/>
        <a:lstStyle/>
        <a:p>
          <a:endParaRPr lang="pl-PL"/>
        </a:p>
      </dgm:t>
    </dgm:pt>
  </dgm:ptLst>
  <dgm:cxnLst>
    <dgm:cxn modelId="{F8F8D934-507B-4CBD-877B-F93D12F35B02}" type="presOf" srcId="{F3BFE22A-9AA8-400A-845B-715D993EAD3C}" destId="{5CB5944F-BD2D-4635-838B-D637075E5748}" srcOrd="1" destOrd="0" presId="urn:microsoft.com/office/officeart/2005/8/layout/gear1"/>
    <dgm:cxn modelId="{521FF9B3-301A-4F0B-9F90-E3E88FFA819E}" type="presOf" srcId="{C4109191-B845-439B-A001-7D761DBDBBCD}" destId="{7749E02C-0A6A-44D7-BEB9-9F2B1E1A0A46}" srcOrd="0" destOrd="0" presId="urn:microsoft.com/office/officeart/2005/8/layout/gear1"/>
    <dgm:cxn modelId="{7BAE465D-738F-49E7-8020-8505FE68D523}" type="presOf" srcId="{F3BFE22A-9AA8-400A-845B-715D993EAD3C}" destId="{5A8B5951-47AC-493B-8230-FB768C4B18AE}" srcOrd="2" destOrd="0" presId="urn:microsoft.com/office/officeart/2005/8/layout/gear1"/>
    <dgm:cxn modelId="{6A4014A8-F772-45AA-867D-3277CF57EB85}" type="presOf" srcId="{36169D51-0497-47CF-8295-2A930DE73F19}" destId="{97D73B59-FC6F-43C8-81E9-21B368959254}" srcOrd="0" destOrd="0" presId="urn:microsoft.com/office/officeart/2005/8/layout/gear1"/>
    <dgm:cxn modelId="{F0AE3B13-EF8F-4BBD-8B9C-D1DE4D1395CC}" type="presOf" srcId="{E3A58387-0784-4B9C-9739-5CDAB8A5D66A}" destId="{9AB932B9-83BB-4F2B-B7C5-78ED41E8BC27}" srcOrd="0" destOrd="0" presId="urn:microsoft.com/office/officeart/2005/8/layout/gear1"/>
    <dgm:cxn modelId="{E0DEED66-5CBD-4A53-B0A3-CCC3ECA068C5}" type="presOf" srcId="{E3A58387-0784-4B9C-9739-5CDAB8A5D66A}" destId="{5884A283-0E51-4767-A940-40745E05476E}" srcOrd="2" destOrd="0" presId="urn:microsoft.com/office/officeart/2005/8/layout/gear1"/>
    <dgm:cxn modelId="{6A954FAB-20C7-4A84-A846-70DA7D069364}" srcId="{C4109191-B845-439B-A001-7D761DBDBBCD}" destId="{F3BFE22A-9AA8-400A-845B-715D993EAD3C}" srcOrd="0" destOrd="0" parTransId="{CCA59464-62B1-4E00-B33B-A817E2326E71}" sibTransId="{8AF9242D-7A46-40F0-89FD-B3B1C9E25235}"/>
    <dgm:cxn modelId="{AD9C5911-58DF-4B12-930E-CEE3397C2864}" type="presOf" srcId="{F3BFE22A-9AA8-400A-845B-715D993EAD3C}" destId="{79AA779C-3ED6-4502-B05E-3BCED604679C}" srcOrd="0" destOrd="0" presId="urn:microsoft.com/office/officeart/2005/8/layout/gear1"/>
    <dgm:cxn modelId="{673367A7-F042-4329-A19A-D7421CB7C93B}" type="presOf" srcId="{8AF9242D-7A46-40F0-89FD-B3B1C9E25235}" destId="{B659FF4A-2A2E-4204-81D6-BEDCFDC5AC7D}" srcOrd="0" destOrd="0" presId="urn:microsoft.com/office/officeart/2005/8/layout/gear1"/>
    <dgm:cxn modelId="{11E9899A-E950-4990-AC39-577ACDEB7E6F}" srcId="{C4109191-B845-439B-A001-7D761DBDBBCD}" destId="{E3A58387-0784-4B9C-9739-5CDAB8A5D66A}" srcOrd="1" destOrd="0" parTransId="{090096C3-2569-46FD-B207-8D6D5B412E44}" sibTransId="{36169D51-0497-47CF-8295-2A930DE73F19}"/>
    <dgm:cxn modelId="{32860E3E-95D0-43C7-8FB5-507953F116B2}" type="presOf" srcId="{E3A58387-0784-4B9C-9739-5CDAB8A5D66A}" destId="{C84ABC5C-F453-4E36-B69B-69D47E96E119}" srcOrd="1" destOrd="0" presId="urn:microsoft.com/office/officeart/2005/8/layout/gear1"/>
    <dgm:cxn modelId="{E44BFEC6-CCC2-48D4-A338-EC9F73718FBE}" type="presParOf" srcId="{7749E02C-0A6A-44D7-BEB9-9F2B1E1A0A46}" destId="{79AA779C-3ED6-4502-B05E-3BCED604679C}" srcOrd="0" destOrd="0" presId="urn:microsoft.com/office/officeart/2005/8/layout/gear1"/>
    <dgm:cxn modelId="{80087377-DA23-42D6-87AA-75412BEFFD42}" type="presParOf" srcId="{7749E02C-0A6A-44D7-BEB9-9F2B1E1A0A46}" destId="{5CB5944F-BD2D-4635-838B-D637075E5748}" srcOrd="1" destOrd="0" presId="urn:microsoft.com/office/officeart/2005/8/layout/gear1"/>
    <dgm:cxn modelId="{B3B030EA-9B54-4C4C-8132-B3581D9169C1}" type="presParOf" srcId="{7749E02C-0A6A-44D7-BEB9-9F2B1E1A0A46}" destId="{5A8B5951-47AC-493B-8230-FB768C4B18AE}" srcOrd="2" destOrd="0" presId="urn:microsoft.com/office/officeart/2005/8/layout/gear1"/>
    <dgm:cxn modelId="{C16D62D4-4D6F-476D-917F-32805009DF48}" type="presParOf" srcId="{7749E02C-0A6A-44D7-BEB9-9F2B1E1A0A46}" destId="{9AB932B9-83BB-4F2B-B7C5-78ED41E8BC27}" srcOrd="3" destOrd="0" presId="urn:microsoft.com/office/officeart/2005/8/layout/gear1"/>
    <dgm:cxn modelId="{26986B5B-8892-43F3-8484-E9ABEEC2CB21}" type="presParOf" srcId="{7749E02C-0A6A-44D7-BEB9-9F2B1E1A0A46}" destId="{C84ABC5C-F453-4E36-B69B-69D47E96E119}" srcOrd="4" destOrd="0" presId="urn:microsoft.com/office/officeart/2005/8/layout/gear1"/>
    <dgm:cxn modelId="{E0DC6061-423F-4AFB-95C3-77B42B63A48F}" type="presParOf" srcId="{7749E02C-0A6A-44D7-BEB9-9F2B1E1A0A46}" destId="{5884A283-0E51-4767-A940-40745E05476E}" srcOrd="5" destOrd="0" presId="urn:microsoft.com/office/officeart/2005/8/layout/gear1"/>
    <dgm:cxn modelId="{7C7A3ECA-7AD4-42BD-8B1E-D9E503B6B2AE}" type="presParOf" srcId="{7749E02C-0A6A-44D7-BEB9-9F2B1E1A0A46}" destId="{B659FF4A-2A2E-4204-81D6-BEDCFDC5AC7D}" srcOrd="6" destOrd="0" presId="urn:microsoft.com/office/officeart/2005/8/layout/gear1"/>
    <dgm:cxn modelId="{934175A7-67DF-44DF-919B-242DEDD68127}" type="presParOf" srcId="{7749E02C-0A6A-44D7-BEB9-9F2B1E1A0A46}" destId="{97D73B59-FC6F-43C8-81E9-21B368959254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EB1B46-FC97-4EA7-85C9-6D41324AC499}" type="doc">
      <dgm:prSet loTypeId="urn:microsoft.com/office/officeart/2005/8/layout/vList6" loCatId="list" qsTypeId="urn:microsoft.com/office/officeart/2005/8/quickstyle/simple3" qsCatId="simple" csTypeId="urn:microsoft.com/office/officeart/2005/8/colors/colorful5" csCatId="colorful" phldr="1"/>
      <dgm:spPr/>
    </dgm:pt>
    <dgm:pt modelId="{2D5DFE61-0533-422F-88D6-C322ACEEA322}">
      <dgm:prSet phldrT="[Tekst]"/>
      <dgm:spPr/>
      <dgm:t>
        <a:bodyPr/>
        <a:lstStyle/>
        <a:p>
          <a:pPr algn="l"/>
          <a:r>
            <a:rPr lang="pl-PL" b="1" dirty="0"/>
            <a:t>Szkoły podstawowe</a:t>
          </a:r>
        </a:p>
      </dgm:t>
    </dgm:pt>
    <dgm:pt modelId="{78059E2E-CBBC-452B-812B-B95D911B95C8}" type="parTrans" cxnId="{0D6EC39A-8F07-45A6-A92B-D21F2B230AD8}">
      <dgm:prSet/>
      <dgm:spPr/>
      <dgm:t>
        <a:bodyPr/>
        <a:lstStyle/>
        <a:p>
          <a:endParaRPr lang="pl-PL"/>
        </a:p>
      </dgm:t>
    </dgm:pt>
    <dgm:pt modelId="{EDFD9A98-6B9A-45E1-B78E-EDAE40F69ABD}" type="sibTrans" cxnId="{0D6EC39A-8F07-45A6-A92B-D21F2B230AD8}">
      <dgm:prSet/>
      <dgm:spPr/>
      <dgm:t>
        <a:bodyPr/>
        <a:lstStyle/>
        <a:p>
          <a:endParaRPr lang="pl-PL"/>
        </a:p>
      </dgm:t>
    </dgm:pt>
    <dgm:pt modelId="{38AB7DF1-5724-423B-99F9-A050F312B59E}">
      <dgm:prSet phldrT="[Tekst]"/>
      <dgm:spPr/>
      <dgm:t>
        <a:bodyPr/>
        <a:lstStyle/>
        <a:p>
          <a:pPr algn="l"/>
          <a:r>
            <a:rPr lang="pl-PL" b="1" dirty="0"/>
            <a:t>Gimnazja </a:t>
          </a:r>
        </a:p>
      </dgm:t>
    </dgm:pt>
    <dgm:pt modelId="{8414ADE6-E768-44AA-9DAD-AD180CE06D55}" type="parTrans" cxnId="{FB7F0673-07B6-4F18-B821-E9B8C87A7BD7}">
      <dgm:prSet/>
      <dgm:spPr/>
      <dgm:t>
        <a:bodyPr/>
        <a:lstStyle/>
        <a:p>
          <a:endParaRPr lang="pl-PL"/>
        </a:p>
      </dgm:t>
    </dgm:pt>
    <dgm:pt modelId="{055ED18E-EAFE-4F82-9A37-DFBB91896819}" type="sibTrans" cxnId="{FB7F0673-07B6-4F18-B821-E9B8C87A7BD7}">
      <dgm:prSet/>
      <dgm:spPr/>
      <dgm:t>
        <a:bodyPr/>
        <a:lstStyle/>
        <a:p>
          <a:endParaRPr lang="pl-PL"/>
        </a:p>
      </dgm:t>
    </dgm:pt>
    <dgm:pt modelId="{5E6B8A72-B53C-4270-BD17-AFA335154785}">
      <dgm:prSet phldrT="[Tekst]"/>
      <dgm:spPr/>
      <dgm:t>
        <a:bodyPr/>
        <a:lstStyle/>
        <a:p>
          <a:pPr algn="l"/>
          <a:r>
            <a:rPr lang="pl-PL" b="1" dirty="0"/>
            <a:t>Przedszkola i oddziały przedszkolne</a:t>
          </a:r>
        </a:p>
      </dgm:t>
    </dgm:pt>
    <dgm:pt modelId="{BD4771AE-FC49-48FB-A787-3EDDB22F22E6}" type="parTrans" cxnId="{0F1F3EB8-801B-4766-A1AC-5CF014A0E56A}">
      <dgm:prSet/>
      <dgm:spPr/>
      <dgm:t>
        <a:bodyPr/>
        <a:lstStyle/>
        <a:p>
          <a:endParaRPr lang="pl-PL"/>
        </a:p>
      </dgm:t>
    </dgm:pt>
    <dgm:pt modelId="{2D949AA7-C021-4DCF-AFC3-3C7A74477DA7}" type="sibTrans" cxnId="{0F1F3EB8-801B-4766-A1AC-5CF014A0E56A}">
      <dgm:prSet/>
      <dgm:spPr/>
      <dgm:t>
        <a:bodyPr/>
        <a:lstStyle/>
        <a:p>
          <a:endParaRPr lang="pl-PL"/>
        </a:p>
      </dgm:t>
    </dgm:pt>
    <dgm:pt modelId="{6D572015-B7A4-4CAA-8EAB-58FE526D3BF9}">
      <dgm:prSet phldrT="[Tekst]"/>
      <dgm:spPr/>
      <dgm:t>
        <a:bodyPr/>
        <a:lstStyle/>
        <a:p>
          <a:pPr algn="l"/>
          <a:r>
            <a:rPr lang="pl-PL" b="1" dirty="0"/>
            <a:t>Placówki niepubliczne</a:t>
          </a:r>
        </a:p>
      </dgm:t>
    </dgm:pt>
    <dgm:pt modelId="{EBB01A84-F065-4AA9-B115-3971ECD2CA47}" type="parTrans" cxnId="{9521BD8A-3DA1-4142-8AE8-4E401237BD21}">
      <dgm:prSet/>
      <dgm:spPr/>
      <dgm:t>
        <a:bodyPr/>
        <a:lstStyle/>
        <a:p>
          <a:endParaRPr lang="pl-PL"/>
        </a:p>
      </dgm:t>
    </dgm:pt>
    <dgm:pt modelId="{E364F4FF-C444-4747-949D-7749EC647FCC}" type="sibTrans" cxnId="{9521BD8A-3DA1-4142-8AE8-4E401237BD21}">
      <dgm:prSet/>
      <dgm:spPr/>
      <dgm:t>
        <a:bodyPr/>
        <a:lstStyle/>
        <a:p>
          <a:endParaRPr lang="pl-PL"/>
        </a:p>
      </dgm:t>
    </dgm:pt>
    <dgm:pt modelId="{206421F3-A415-426E-8C40-49EFFE4F6CAE}">
      <dgm:prSet phldrT="[Tekst]"/>
      <dgm:spPr/>
      <dgm:t>
        <a:bodyPr/>
        <a:lstStyle/>
        <a:p>
          <a:pPr algn="l"/>
          <a:r>
            <a:rPr lang="pl-PL" b="1" dirty="0"/>
            <a:t>Organizacja specjalnych metod nauki w placówkach publicznych</a:t>
          </a:r>
        </a:p>
      </dgm:t>
    </dgm:pt>
    <dgm:pt modelId="{214F7911-933A-47EA-A095-61E5529A3278}" type="parTrans" cxnId="{E029241B-E75E-44F5-8EC9-BD6ACB421C06}">
      <dgm:prSet/>
      <dgm:spPr/>
      <dgm:t>
        <a:bodyPr/>
        <a:lstStyle/>
        <a:p>
          <a:endParaRPr lang="pl-PL"/>
        </a:p>
      </dgm:t>
    </dgm:pt>
    <dgm:pt modelId="{68B8D8C6-DC6D-46B5-A0F9-49539B063D38}" type="sibTrans" cxnId="{E029241B-E75E-44F5-8EC9-BD6ACB421C06}">
      <dgm:prSet/>
      <dgm:spPr/>
      <dgm:t>
        <a:bodyPr/>
        <a:lstStyle/>
        <a:p>
          <a:endParaRPr lang="pl-PL"/>
        </a:p>
      </dgm:t>
    </dgm:pt>
    <dgm:pt modelId="{870BC773-2692-4696-A896-DE4693B51A75}" type="pres">
      <dgm:prSet presAssocID="{3AEB1B46-FC97-4EA7-85C9-6D41324AC499}" presName="Name0" presStyleCnt="0">
        <dgm:presLayoutVars>
          <dgm:dir/>
          <dgm:animLvl val="lvl"/>
          <dgm:resizeHandles/>
        </dgm:presLayoutVars>
      </dgm:prSet>
      <dgm:spPr/>
    </dgm:pt>
    <dgm:pt modelId="{33DF4CC4-3A69-4A2D-BFAC-9E5FC739E024}" type="pres">
      <dgm:prSet presAssocID="{2D5DFE61-0533-422F-88D6-C322ACEEA322}" presName="linNode" presStyleCnt="0"/>
      <dgm:spPr/>
    </dgm:pt>
    <dgm:pt modelId="{5C27F8BB-1C2E-4D3D-AD1B-02E2DC7E56EE}" type="pres">
      <dgm:prSet presAssocID="{2D5DFE61-0533-422F-88D6-C322ACEEA322}" presName="parent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423D1A1-5E1F-4273-827E-64CE93243338}" type="pres">
      <dgm:prSet presAssocID="{2D5DFE61-0533-422F-88D6-C322ACEEA322}" presName="childShp" presStyleLbl="bgAccFollowNode1" presStyleIdx="0" presStyleCnt="5">
        <dgm:presLayoutVars>
          <dgm:bulletEnabled val="1"/>
        </dgm:presLayoutVars>
      </dgm:prSet>
      <dgm:spPr/>
    </dgm:pt>
    <dgm:pt modelId="{A36C4C76-22B9-46FD-8C73-E3E9D21A5107}" type="pres">
      <dgm:prSet presAssocID="{EDFD9A98-6B9A-45E1-B78E-EDAE40F69ABD}" presName="spacing" presStyleCnt="0"/>
      <dgm:spPr/>
    </dgm:pt>
    <dgm:pt modelId="{84137B10-EC4A-4313-9022-A904D8BCC680}" type="pres">
      <dgm:prSet presAssocID="{38AB7DF1-5724-423B-99F9-A050F312B59E}" presName="linNode" presStyleCnt="0"/>
      <dgm:spPr/>
    </dgm:pt>
    <dgm:pt modelId="{7533F1A0-2CD6-4491-A7E2-426799076F71}" type="pres">
      <dgm:prSet presAssocID="{38AB7DF1-5724-423B-99F9-A050F312B59E}" presName="parent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594605C-F931-4D18-A395-1DAD1F20DD15}" type="pres">
      <dgm:prSet presAssocID="{38AB7DF1-5724-423B-99F9-A050F312B59E}" presName="childShp" presStyleLbl="bgAccFollowNode1" presStyleIdx="1" presStyleCnt="5">
        <dgm:presLayoutVars>
          <dgm:bulletEnabled val="1"/>
        </dgm:presLayoutVars>
      </dgm:prSet>
      <dgm:spPr/>
    </dgm:pt>
    <dgm:pt modelId="{9B0365FB-4AD7-4E8C-86B9-9761823147CB}" type="pres">
      <dgm:prSet presAssocID="{055ED18E-EAFE-4F82-9A37-DFBB91896819}" presName="spacing" presStyleCnt="0"/>
      <dgm:spPr/>
    </dgm:pt>
    <dgm:pt modelId="{45575FCC-6D0B-4D51-BA11-68AB69375DBF}" type="pres">
      <dgm:prSet presAssocID="{5E6B8A72-B53C-4270-BD17-AFA335154785}" presName="linNode" presStyleCnt="0"/>
      <dgm:spPr/>
    </dgm:pt>
    <dgm:pt modelId="{71B040C5-2007-4EEC-BFF2-C55598AD331C}" type="pres">
      <dgm:prSet presAssocID="{5E6B8A72-B53C-4270-BD17-AFA335154785}" presName="parent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17BB770-C1DF-43D0-AE32-C976AAEA0B46}" type="pres">
      <dgm:prSet presAssocID="{5E6B8A72-B53C-4270-BD17-AFA335154785}" presName="childShp" presStyleLbl="bgAccFollowNode1" presStyleIdx="2" presStyleCnt="5">
        <dgm:presLayoutVars>
          <dgm:bulletEnabled val="1"/>
        </dgm:presLayoutVars>
      </dgm:prSet>
      <dgm:spPr/>
    </dgm:pt>
    <dgm:pt modelId="{3D2CA37D-9C2D-4578-A937-478B61147758}" type="pres">
      <dgm:prSet presAssocID="{2D949AA7-C021-4DCF-AFC3-3C7A74477DA7}" presName="spacing" presStyleCnt="0"/>
      <dgm:spPr/>
    </dgm:pt>
    <dgm:pt modelId="{588CD3D2-53A6-4D7D-A48E-DA18BE0C5076}" type="pres">
      <dgm:prSet presAssocID="{6D572015-B7A4-4CAA-8EAB-58FE526D3BF9}" presName="linNode" presStyleCnt="0"/>
      <dgm:spPr/>
    </dgm:pt>
    <dgm:pt modelId="{D3217775-F024-47A4-BDA9-3C7710F2CFD2}" type="pres">
      <dgm:prSet presAssocID="{6D572015-B7A4-4CAA-8EAB-58FE526D3BF9}" presName="parent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CAF4178-BD97-4E48-88DA-2A4A73FB91EF}" type="pres">
      <dgm:prSet presAssocID="{6D572015-B7A4-4CAA-8EAB-58FE526D3BF9}" presName="childShp" presStyleLbl="bgAccFollowNode1" presStyleIdx="3" presStyleCnt="5">
        <dgm:presLayoutVars>
          <dgm:bulletEnabled val="1"/>
        </dgm:presLayoutVars>
      </dgm:prSet>
      <dgm:spPr/>
    </dgm:pt>
    <dgm:pt modelId="{D28B1439-5E74-4DB4-8D6F-961662F7A738}" type="pres">
      <dgm:prSet presAssocID="{E364F4FF-C444-4747-949D-7749EC647FCC}" presName="spacing" presStyleCnt="0"/>
      <dgm:spPr/>
    </dgm:pt>
    <dgm:pt modelId="{B47CBB6C-B10F-45DE-9C0C-27A30D154CC3}" type="pres">
      <dgm:prSet presAssocID="{206421F3-A415-426E-8C40-49EFFE4F6CAE}" presName="linNode" presStyleCnt="0"/>
      <dgm:spPr/>
    </dgm:pt>
    <dgm:pt modelId="{3E8F9DE3-9571-4F28-BF4D-A7B76F2E25EF}" type="pres">
      <dgm:prSet presAssocID="{206421F3-A415-426E-8C40-49EFFE4F6CAE}" presName="parent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33ECC74-AB56-4D97-BD37-9029CE0D42D1}" type="pres">
      <dgm:prSet presAssocID="{206421F3-A415-426E-8C40-49EFFE4F6CAE}" presName="childShp" presStyleLbl="bgAccFollowNode1" presStyleIdx="4" presStyleCnt="5">
        <dgm:presLayoutVars>
          <dgm:bulletEnabled val="1"/>
        </dgm:presLayoutVars>
      </dgm:prSet>
      <dgm:spPr/>
    </dgm:pt>
  </dgm:ptLst>
  <dgm:cxnLst>
    <dgm:cxn modelId="{E029241B-E75E-44F5-8EC9-BD6ACB421C06}" srcId="{3AEB1B46-FC97-4EA7-85C9-6D41324AC499}" destId="{206421F3-A415-426E-8C40-49EFFE4F6CAE}" srcOrd="4" destOrd="0" parTransId="{214F7911-933A-47EA-A095-61E5529A3278}" sibTransId="{68B8D8C6-DC6D-46B5-A0F9-49539B063D38}"/>
    <dgm:cxn modelId="{0F1F3EB8-801B-4766-A1AC-5CF014A0E56A}" srcId="{3AEB1B46-FC97-4EA7-85C9-6D41324AC499}" destId="{5E6B8A72-B53C-4270-BD17-AFA335154785}" srcOrd="2" destOrd="0" parTransId="{BD4771AE-FC49-48FB-A787-3EDDB22F22E6}" sibTransId="{2D949AA7-C021-4DCF-AFC3-3C7A74477DA7}"/>
    <dgm:cxn modelId="{0D6EC39A-8F07-45A6-A92B-D21F2B230AD8}" srcId="{3AEB1B46-FC97-4EA7-85C9-6D41324AC499}" destId="{2D5DFE61-0533-422F-88D6-C322ACEEA322}" srcOrd="0" destOrd="0" parTransId="{78059E2E-CBBC-452B-812B-B95D911B95C8}" sibTransId="{EDFD9A98-6B9A-45E1-B78E-EDAE40F69ABD}"/>
    <dgm:cxn modelId="{8E57AB80-A6AC-4899-B6C2-2A9C3A632C33}" type="presOf" srcId="{206421F3-A415-426E-8C40-49EFFE4F6CAE}" destId="{3E8F9DE3-9571-4F28-BF4D-A7B76F2E25EF}" srcOrd="0" destOrd="0" presId="urn:microsoft.com/office/officeart/2005/8/layout/vList6"/>
    <dgm:cxn modelId="{0C47D6AF-2469-4942-B6A6-C061351A9B91}" type="presOf" srcId="{3AEB1B46-FC97-4EA7-85C9-6D41324AC499}" destId="{870BC773-2692-4696-A896-DE4693B51A75}" srcOrd="0" destOrd="0" presId="urn:microsoft.com/office/officeart/2005/8/layout/vList6"/>
    <dgm:cxn modelId="{9521BD8A-3DA1-4142-8AE8-4E401237BD21}" srcId="{3AEB1B46-FC97-4EA7-85C9-6D41324AC499}" destId="{6D572015-B7A4-4CAA-8EAB-58FE526D3BF9}" srcOrd="3" destOrd="0" parTransId="{EBB01A84-F065-4AA9-B115-3971ECD2CA47}" sibTransId="{E364F4FF-C444-4747-949D-7749EC647FCC}"/>
    <dgm:cxn modelId="{C4E04107-8691-42BE-845C-86484225DBD9}" type="presOf" srcId="{2D5DFE61-0533-422F-88D6-C322ACEEA322}" destId="{5C27F8BB-1C2E-4D3D-AD1B-02E2DC7E56EE}" srcOrd="0" destOrd="0" presId="urn:microsoft.com/office/officeart/2005/8/layout/vList6"/>
    <dgm:cxn modelId="{366D4BF2-2B54-4C5B-9F85-2F7FD936A335}" type="presOf" srcId="{5E6B8A72-B53C-4270-BD17-AFA335154785}" destId="{71B040C5-2007-4EEC-BFF2-C55598AD331C}" srcOrd="0" destOrd="0" presId="urn:microsoft.com/office/officeart/2005/8/layout/vList6"/>
    <dgm:cxn modelId="{FB7F0673-07B6-4F18-B821-E9B8C87A7BD7}" srcId="{3AEB1B46-FC97-4EA7-85C9-6D41324AC499}" destId="{38AB7DF1-5724-423B-99F9-A050F312B59E}" srcOrd="1" destOrd="0" parTransId="{8414ADE6-E768-44AA-9DAD-AD180CE06D55}" sibTransId="{055ED18E-EAFE-4F82-9A37-DFBB91896819}"/>
    <dgm:cxn modelId="{9DFE0ACC-7D2D-4442-BB60-D1A99AC3F9F7}" type="presOf" srcId="{6D572015-B7A4-4CAA-8EAB-58FE526D3BF9}" destId="{D3217775-F024-47A4-BDA9-3C7710F2CFD2}" srcOrd="0" destOrd="0" presId="urn:microsoft.com/office/officeart/2005/8/layout/vList6"/>
    <dgm:cxn modelId="{A0D7508C-5C07-447C-9BBC-280F232A5774}" type="presOf" srcId="{38AB7DF1-5724-423B-99F9-A050F312B59E}" destId="{7533F1A0-2CD6-4491-A7E2-426799076F71}" srcOrd="0" destOrd="0" presId="urn:microsoft.com/office/officeart/2005/8/layout/vList6"/>
    <dgm:cxn modelId="{F732F05C-26BB-4B53-9B1F-729258CA774D}" type="presParOf" srcId="{870BC773-2692-4696-A896-DE4693B51A75}" destId="{33DF4CC4-3A69-4A2D-BFAC-9E5FC739E024}" srcOrd="0" destOrd="0" presId="urn:microsoft.com/office/officeart/2005/8/layout/vList6"/>
    <dgm:cxn modelId="{04016950-FD15-4394-A20B-9FFC57853121}" type="presParOf" srcId="{33DF4CC4-3A69-4A2D-BFAC-9E5FC739E024}" destId="{5C27F8BB-1C2E-4D3D-AD1B-02E2DC7E56EE}" srcOrd="0" destOrd="0" presId="urn:microsoft.com/office/officeart/2005/8/layout/vList6"/>
    <dgm:cxn modelId="{68ADA648-7130-4B79-88F6-B2ADF4C43CF0}" type="presParOf" srcId="{33DF4CC4-3A69-4A2D-BFAC-9E5FC739E024}" destId="{1423D1A1-5E1F-4273-827E-64CE93243338}" srcOrd="1" destOrd="0" presId="urn:microsoft.com/office/officeart/2005/8/layout/vList6"/>
    <dgm:cxn modelId="{E4E0C4DD-3AC2-4ED8-8ABE-269C2A4CE013}" type="presParOf" srcId="{870BC773-2692-4696-A896-DE4693B51A75}" destId="{A36C4C76-22B9-46FD-8C73-E3E9D21A5107}" srcOrd="1" destOrd="0" presId="urn:microsoft.com/office/officeart/2005/8/layout/vList6"/>
    <dgm:cxn modelId="{FE78A35E-8B90-4EF1-8DCB-D193DCDEA4F9}" type="presParOf" srcId="{870BC773-2692-4696-A896-DE4693B51A75}" destId="{84137B10-EC4A-4313-9022-A904D8BCC680}" srcOrd="2" destOrd="0" presId="urn:microsoft.com/office/officeart/2005/8/layout/vList6"/>
    <dgm:cxn modelId="{11490D7C-D698-4065-B916-71EFF349D45B}" type="presParOf" srcId="{84137B10-EC4A-4313-9022-A904D8BCC680}" destId="{7533F1A0-2CD6-4491-A7E2-426799076F71}" srcOrd="0" destOrd="0" presId="urn:microsoft.com/office/officeart/2005/8/layout/vList6"/>
    <dgm:cxn modelId="{94FF18E3-13AF-47D6-AB12-244C49CC1F25}" type="presParOf" srcId="{84137B10-EC4A-4313-9022-A904D8BCC680}" destId="{8594605C-F931-4D18-A395-1DAD1F20DD15}" srcOrd="1" destOrd="0" presId="urn:microsoft.com/office/officeart/2005/8/layout/vList6"/>
    <dgm:cxn modelId="{652B44B7-80CD-4AA8-8883-4FA2F9F64D7D}" type="presParOf" srcId="{870BC773-2692-4696-A896-DE4693B51A75}" destId="{9B0365FB-4AD7-4E8C-86B9-9761823147CB}" srcOrd="3" destOrd="0" presId="urn:microsoft.com/office/officeart/2005/8/layout/vList6"/>
    <dgm:cxn modelId="{BE77C5EA-99E5-477C-AD34-61778EF975DE}" type="presParOf" srcId="{870BC773-2692-4696-A896-DE4693B51A75}" destId="{45575FCC-6D0B-4D51-BA11-68AB69375DBF}" srcOrd="4" destOrd="0" presId="urn:microsoft.com/office/officeart/2005/8/layout/vList6"/>
    <dgm:cxn modelId="{66A12F7E-4188-4CAE-B4E1-162F2E0E9DAD}" type="presParOf" srcId="{45575FCC-6D0B-4D51-BA11-68AB69375DBF}" destId="{71B040C5-2007-4EEC-BFF2-C55598AD331C}" srcOrd="0" destOrd="0" presId="urn:microsoft.com/office/officeart/2005/8/layout/vList6"/>
    <dgm:cxn modelId="{CDB23B73-35DC-48BB-BCE2-49F44E7A90AF}" type="presParOf" srcId="{45575FCC-6D0B-4D51-BA11-68AB69375DBF}" destId="{A17BB770-C1DF-43D0-AE32-C976AAEA0B46}" srcOrd="1" destOrd="0" presId="urn:microsoft.com/office/officeart/2005/8/layout/vList6"/>
    <dgm:cxn modelId="{46CEDC64-D026-475A-ACEF-C7856752A569}" type="presParOf" srcId="{870BC773-2692-4696-A896-DE4693B51A75}" destId="{3D2CA37D-9C2D-4578-A937-478B61147758}" srcOrd="5" destOrd="0" presId="urn:microsoft.com/office/officeart/2005/8/layout/vList6"/>
    <dgm:cxn modelId="{10231969-7E4B-497D-A364-FC46936B5D33}" type="presParOf" srcId="{870BC773-2692-4696-A896-DE4693B51A75}" destId="{588CD3D2-53A6-4D7D-A48E-DA18BE0C5076}" srcOrd="6" destOrd="0" presId="urn:microsoft.com/office/officeart/2005/8/layout/vList6"/>
    <dgm:cxn modelId="{A0596A6A-40C0-4EF5-82CF-199F445A2E94}" type="presParOf" srcId="{588CD3D2-53A6-4D7D-A48E-DA18BE0C5076}" destId="{D3217775-F024-47A4-BDA9-3C7710F2CFD2}" srcOrd="0" destOrd="0" presId="urn:microsoft.com/office/officeart/2005/8/layout/vList6"/>
    <dgm:cxn modelId="{62B5FD06-A9D6-4B08-94E0-7A83FC826F4A}" type="presParOf" srcId="{588CD3D2-53A6-4D7D-A48E-DA18BE0C5076}" destId="{8CAF4178-BD97-4E48-88DA-2A4A73FB91EF}" srcOrd="1" destOrd="0" presId="urn:microsoft.com/office/officeart/2005/8/layout/vList6"/>
    <dgm:cxn modelId="{9793E563-B05F-4061-927D-B30F03026454}" type="presParOf" srcId="{870BC773-2692-4696-A896-DE4693B51A75}" destId="{D28B1439-5E74-4DB4-8D6F-961662F7A738}" srcOrd="7" destOrd="0" presId="urn:microsoft.com/office/officeart/2005/8/layout/vList6"/>
    <dgm:cxn modelId="{B1DF6006-FC1F-4983-A7EB-4C4CEA69FD67}" type="presParOf" srcId="{870BC773-2692-4696-A896-DE4693B51A75}" destId="{B47CBB6C-B10F-45DE-9C0C-27A30D154CC3}" srcOrd="8" destOrd="0" presId="urn:microsoft.com/office/officeart/2005/8/layout/vList6"/>
    <dgm:cxn modelId="{773874BB-3406-4D22-9543-A985FD064C8B}" type="presParOf" srcId="{B47CBB6C-B10F-45DE-9C0C-27A30D154CC3}" destId="{3E8F9DE3-9571-4F28-BF4D-A7B76F2E25EF}" srcOrd="0" destOrd="0" presId="urn:microsoft.com/office/officeart/2005/8/layout/vList6"/>
    <dgm:cxn modelId="{2BC67B14-CD8F-4514-80F9-9AAFBCF03991}" type="presParOf" srcId="{B47CBB6C-B10F-45DE-9C0C-27A30D154CC3}" destId="{933ECC74-AB56-4D97-BD37-9029CE0D42D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32A9B5-92D6-4589-AA62-A61915F09E40}" type="doc">
      <dgm:prSet loTypeId="urn:microsoft.com/office/officeart/2005/8/layout/cycle5" loCatId="cycl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pl-PL"/>
        </a:p>
      </dgm:t>
    </dgm:pt>
    <dgm:pt modelId="{7971CC1B-ECC5-4C31-B04B-B9F0F32C2C7A}">
      <dgm:prSet phldrT="[Tekst]"/>
      <dgm:spPr/>
      <dgm:t>
        <a:bodyPr/>
        <a:lstStyle/>
        <a:p>
          <a:r>
            <a:rPr lang="pl-PL" b="0" dirty="0">
              <a:solidFill>
                <a:schemeClr val="tx1"/>
              </a:solidFill>
              <a:latin typeface="+mn-lt"/>
              <a:cs typeface="Arial" pitchFamily="34" charset="0"/>
            </a:rPr>
            <a:t>W ramach pomocy społecznej sfinansujemy:</a:t>
          </a:r>
          <a:endParaRPr lang="pl-PL" b="0" dirty="0">
            <a:solidFill>
              <a:schemeClr val="tx1"/>
            </a:solidFill>
            <a:latin typeface="+mn-lt"/>
          </a:endParaRPr>
        </a:p>
      </dgm:t>
    </dgm:pt>
    <dgm:pt modelId="{A3EB8A88-0221-497D-A898-69CBD4B3C3A5}" type="parTrans" cxnId="{A11EB844-1CD6-4235-9A1E-B8409ECD4F91}">
      <dgm:prSet/>
      <dgm:spPr/>
      <dgm:t>
        <a:bodyPr/>
        <a:lstStyle/>
        <a:p>
          <a:endParaRPr lang="pl-PL">
            <a:latin typeface="+mn-lt"/>
          </a:endParaRPr>
        </a:p>
      </dgm:t>
    </dgm:pt>
    <dgm:pt modelId="{7ADAAE34-7E9E-47BB-98CF-C94B6314B59A}" type="sibTrans" cxnId="{A11EB844-1CD6-4235-9A1E-B8409ECD4F91}">
      <dgm:prSet/>
      <dgm:spPr/>
      <dgm:t>
        <a:bodyPr/>
        <a:lstStyle/>
        <a:p>
          <a:endParaRPr lang="pl-PL">
            <a:latin typeface="+mn-lt"/>
          </a:endParaRPr>
        </a:p>
      </dgm:t>
    </dgm:pt>
    <dgm:pt modelId="{409FE109-BAFC-45DA-AA06-A3271FB8A450}">
      <dgm:prSet phldrT="[Tekst]"/>
      <dgm:spPr/>
      <dgm:t>
        <a:bodyPr/>
        <a:lstStyle/>
        <a:p>
          <a:pPr rtl="0"/>
          <a:r>
            <a:rPr kumimoji="0" lang="pl-PL" b="0" i="0" u="none" strike="noStrike" cap="none" spc="0" normalizeH="0" baseline="0" noProof="0" dirty="0">
              <a:ln/>
              <a:effectLst/>
              <a:uLnTx/>
              <a:uFillTx/>
              <a:latin typeface="+mn-lt"/>
              <a:ea typeface="+mn-ea"/>
              <a:cs typeface="Arial" pitchFamily="34" charset="0"/>
            </a:rPr>
            <a:t>świadczenia</a:t>
          </a:r>
          <a:r>
            <a:rPr kumimoji="0" lang="pl-PL" b="0" i="0" u="none" strike="noStrike" cap="none" spc="0" normalizeH="0" noProof="0" dirty="0">
              <a:ln/>
              <a:effectLst/>
              <a:uLnTx/>
              <a:uFillTx/>
              <a:latin typeface="+mn-lt"/>
              <a:ea typeface="+mn-ea"/>
              <a:cs typeface="Arial" pitchFamily="34" charset="0"/>
            </a:rPr>
            <a:t> rodzinne i fundusz alimentacyjny </a:t>
          </a:r>
          <a:r>
            <a:rPr kumimoji="0" lang="pl-PL" b="1" i="0" u="none" strike="noStrike" cap="none" spc="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rPr>
            <a:t>22.981.155,00 zł</a:t>
          </a:r>
          <a:endParaRPr lang="pl-PL" dirty="0">
            <a:solidFill>
              <a:srgbClr val="C00000"/>
            </a:solidFill>
            <a:latin typeface="+mn-lt"/>
          </a:endParaRPr>
        </a:p>
      </dgm:t>
    </dgm:pt>
    <dgm:pt modelId="{EB615375-5EEE-4464-BD78-1D7459E4C9F1}" type="parTrans" cxnId="{80F04078-0015-4994-BC31-C155A8E6B21B}">
      <dgm:prSet/>
      <dgm:spPr/>
      <dgm:t>
        <a:bodyPr/>
        <a:lstStyle/>
        <a:p>
          <a:endParaRPr lang="pl-PL">
            <a:latin typeface="+mn-lt"/>
          </a:endParaRPr>
        </a:p>
      </dgm:t>
    </dgm:pt>
    <dgm:pt modelId="{8E391A83-B6AF-45D1-9991-FD806983B427}" type="sibTrans" cxnId="{80F04078-0015-4994-BC31-C155A8E6B21B}">
      <dgm:prSet/>
      <dgm:spPr/>
      <dgm:t>
        <a:bodyPr/>
        <a:lstStyle/>
        <a:p>
          <a:endParaRPr lang="pl-PL">
            <a:latin typeface="+mn-lt"/>
          </a:endParaRPr>
        </a:p>
      </dgm:t>
    </dgm:pt>
    <dgm:pt modelId="{A5F4C0AF-0575-4913-BA96-847EA9CE6376}">
      <dgm:prSet phldrT="[Tekst]"/>
      <dgm:spPr/>
      <dgm:t>
        <a:bodyPr/>
        <a:lstStyle/>
        <a:p>
          <a:pPr rtl="0"/>
          <a:r>
            <a:rPr kumimoji="0" lang="pl-PL" b="0" i="0" u="none" strike="noStrike" cap="none" spc="0" normalizeH="0" baseline="0" noProof="0" dirty="0">
              <a:ln/>
              <a:effectLst/>
              <a:uLnTx/>
              <a:uFillTx/>
              <a:latin typeface="+mn-lt"/>
              <a:ea typeface="+mn-ea"/>
              <a:cs typeface="Arial" pitchFamily="34" charset="0"/>
            </a:rPr>
            <a:t>program 500+ </a:t>
          </a:r>
          <a:r>
            <a:rPr kumimoji="0" lang="pl-PL" b="1" i="0" u="none" strike="noStrike" cap="none" spc="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rPr>
            <a:t>32.863.027,00 zł</a:t>
          </a:r>
          <a:endParaRPr lang="pl-PL" dirty="0">
            <a:solidFill>
              <a:srgbClr val="C00000"/>
            </a:solidFill>
            <a:latin typeface="+mn-lt"/>
          </a:endParaRPr>
        </a:p>
      </dgm:t>
    </dgm:pt>
    <dgm:pt modelId="{8EF91B4A-1456-48B1-8472-D4FFF26777E7}" type="parTrans" cxnId="{2C7876A0-C67B-4BC4-A203-0E68C42505F9}">
      <dgm:prSet/>
      <dgm:spPr/>
    </dgm:pt>
    <dgm:pt modelId="{82B43B28-F1D6-4117-BCD9-27BA05DF79A9}" type="sibTrans" cxnId="{2C7876A0-C67B-4BC4-A203-0E68C42505F9}">
      <dgm:prSet/>
      <dgm:spPr/>
    </dgm:pt>
    <dgm:pt modelId="{449A8295-8737-438F-AB67-45C4016CF733}">
      <dgm:prSet phldrT="[Tekst]"/>
      <dgm:spPr/>
      <dgm:t>
        <a:bodyPr/>
        <a:lstStyle/>
        <a:p>
          <a:pPr rtl="0"/>
          <a:r>
            <a:rPr kumimoji="0" lang="pl-PL" b="0" i="0" u="none" strike="noStrike" cap="none" spc="0" normalizeH="0" baseline="0" noProof="0" dirty="0">
              <a:ln/>
              <a:effectLst/>
              <a:uLnTx/>
              <a:uFillTx/>
              <a:latin typeface="+mn-lt"/>
              <a:ea typeface="+mn-ea"/>
              <a:cs typeface="Arial" pitchFamily="34" charset="0"/>
            </a:rPr>
            <a:t>zasiłki</a:t>
          </a:r>
          <a:r>
            <a:rPr kumimoji="0" lang="pl-PL" b="0" i="0" u="none" strike="noStrike" cap="none" spc="0" normalizeH="0" noProof="0" dirty="0">
              <a:ln/>
              <a:effectLst/>
              <a:uLnTx/>
              <a:uFillTx/>
              <a:latin typeface="+mn-lt"/>
              <a:ea typeface="+mn-ea"/>
              <a:cs typeface="Arial" pitchFamily="34" charset="0"/>
            </a:rPr>
            <a:t> i pomoc w naturze oraz składki ZUS </a:t>
          </a:r>
          <a:r>
            <a:rPr kumimoji="0" lang="pl-PL" b="1" i="0" u="none" strike="noStrike" cap="none" spc="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rPr>
            <a:t>7.587.730,10 zł</a:t>
          </a:r>
          <a:endParaRPr lang="pl-PL" dirty="0">
            <a:solidFill>
              <a:srgbClr val="C00000"/>
            </a:solidFill>
            <a:latin typeface="+mn-lt"/>
          </a:endParaRPr>
        </a:p>
      </dgm:t>
    </dgm:pt>
    <dgm:pt modelId="{76AF23C3-EB40-4DF0-84EE-806A548BEAC5}" type="parTrans" cxnId="{B28DEF64-F08F-45A4-90C8-1907837B1A38}">
      <dgm:prSet/>
      <dgm:spPr/>
    </dgm:pt>
    <dgm:pt modelId="{16DC97B1-4CFE-40C9-B669-93BFE803380C}" type="sibTrans" cxnId="{B28DEF64-F08F-45A4-90C8-1907837B1A38}">
      <dgm:prSet/>
      <dgm:spPr/>
    </dgm:pt>
    <dgm:pt modelId="{B6FF5F8E-5278-4C74-994C-A620C38C15D6}">
      <dgm:prSet phldrT="[Tekst]"/>
      <dgm:spPr/>
      <dgm:t>
        <a:bodyPr/>
        <a:lstStyle/>
        <a:p>
          <a:pPr rtl="0"/>
          <a:r>
            <a:rPr lang="pl-PL" dirty="0">
              <a:latin typeface="+mn-lt"/>
              <a:cs typeface="Arial" pitchFamily="34" charset="0"/>
            </a:rPr>
            <a:t>wydatki na funkcjonowanie MOPS </a:t>
          </a:r>
          <a:r>
            <a:rPr kumimoji="0" lang="pl-PL" b="1" i="0" u="none" strike="noStrike" cap="none" spc="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rPr>
            <a:t>3.906.734,00 zł</a:t>
          </a:r>
          <a:r>
            <a:rPr lang="pl-PL" dirty="0">
              <a:solidFill>
                <a:srgbClr val="C00000"/>
              </a:solidFill>
              <a:latin typeface="+mn-lt"/>
              <a:cs typeface="Arial" pitchFamily="34" charset="0"/>
            </a:rPr>
            <a:t> </a:t>
          </a:r>
          <a:endParaRPr lang="pl-PL" dirty="0">
            <a:solidFill>
              <a:srgbClr val="C00000"/>
            </a:solidFill>
            <a:latin typeface="+mn-lt"/>
          </a:endParaRPr>
        </a:p>
      </dgm:t>
    </dgm:pt>
    <dgm:pt modelId="{1F2AFD22-A926-48A0-92C9-C5A17132624D}" type="parTrans" cxnId="{C41BFBAB-38AC-4D25-8F64-8615CCF378C8}">
      <dgm:prSet/>
      <dgm:spPr/>
    </dgm:pt>
    <dgm:pt modelId="{0E34E3AF-76FB-4CD2-A911-D2C6950C512C}" type="sibTrans" cxnId="{C41BFBAB-38AC-4D25-8F64-8615CCF378C8}">
      <dgm:prSet/>
      <dgm:spPr/>
    </dgm:pt>
    <dgm:pt modelId="{62108CD0-4E97-49D6-AE9B-F4BDFDA1A14E}">
      <dgm:prSet/>
      <dgm:spPr/>
      <dgm:t>
        <a:bodyPr/>
        <a:lstStyle/>
        <a:p>
          <a:pPr rtl="0"/>
          <a:r>
            <a:rPr kumimoji="0" lang="pl-PL" b="0" i="0" u="none" strike="noStrike" cap="none" spc="0" normalizeH="0" baseline="0" noProof="0" dirty="0">
              <a:ln/>
              <a:effectLst/>
              <a:uLnTx/>
              <a:uFillTx/>
              <a:latin typeface="+mn-lt"/>
              <a:ea typeface="+mn-ea"/>
              <a:cs typeface="Arial" pitchFamily="34" charset="0"/>
            </a:rPr>
            <a:t>zasiłki</a:t>
          </a:r>
          <a:r>
            <a:rPr kumimoji="0" lang="pl-PL" b="0" i="0" u="none" strike="noStrike" cap="none" spc="0" normalizeH="0" noProof="0" dirty="0">
              <a:ln/>
              <a:effectLst/>
              <a:uLnTx/>
              <a:uFillTx/>
              <a:latin typeface="+mn-lt"/>
              <a:ea typeface="+mn-ea"/>
              <a:cs typeface="Arial" pitchFamily="34" charset="0"/>
            </a:rPr>
            <a:t> stałe </a:t>
          </a:r>
          <a:r>
            <a:rPr kumimoji="0" lang="pl-PL" b="1" i="0" u="none" strike="noStrike" cap="none" spc="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rPr>
            <a:t>3.376.419,00 zł</a:t>
          </a:r>
          <a:endParaRPr lang="pl-PL" dirty="0">
            <a:solidFill>
              <a:srgbClr val="C00000"/>
            </a:solidFill>
            <a:latin typeface="+mn-lt"/>
          </a:endParaRPr>
        </a:p>
      </dgm:t>
    </dgm:pt>
    <dgm:pt modelId="{A8C2E73C-17BB-4C27-BC8D-674A2C62AA0F}" type="parTrans" cxnId="{9BC7C7DC-F9D6-4D2C-AD6F-2E2D0E17EED2}">
      <dgm:prSet/>
      <dgm:spPr/>
    </dgm:pt>
    <dgm:pt modelId="{9B9CB516-15ED-46A9-AA17-F7FF77C3697A}" type="sibTrans" cxnId="{9BC7C7DC-F9D6-4D2C-AD6F-2E2D0E17EED2}">
      <dgm:prSet/>
      <dgm:spPr/>
    </dgm:pt>
    <dgm:pt modelId="{FDEA73C0-F786-4735-ABA0-A24C2611B7DD}">
      <dgm:prSet phldrT="[Tekst]"/>
      <dgm:spPr/>
      <dgm:t>
        <a:bodyPr/>
        <a:lstStyle/>
        <a:p>
          <a:pPr rtl="0"/>
          <a:r>
            <a:rPr kumimoji="0" lang="pl-PL" b="0" i="0" u="none" strike="noStrike" cap="none" spc="0" normalizeH="0" baseline="0" noProof="0" dirty="0">
              <a:ln/>
              <a:effectLst/>
              <a:uLnTx/>
              <a:uFillTx/>
              <a:latin typeface="+mn-lt"/>
              <a:ea typeface="+mn-ea"/>
              <a:cs typeface="Arial" pitchFamily="34" charset="0"/>
            </a:rPr>
            <a:t>dodatki</a:t>
          </a:r>
          <a:r>
            <a:rPr kumimoji="0" lang="pl-PL" b="0" i="0" u="none" strike="noStrike" cap="none" spc="0" normalizeH="0" noProof="0" dirty="0">
              <a:ln/>
              <a:effectLst/>
              <a:uLnTx/>
              <a:uFillTx/>
              <a:latin typeface="+mn-lt"/>
              <a:ea typeface="+mn-ea"/>
              <a:cs typeface="Arial" pitchFamily="34" charset="0"/>
            </a:rPr>
            <a:t> mieszkaniowe </a:t>
          </a:r>
          <a:r>
            <a:rPr kumimoji="0" lang="pl-PL" b="1" i="0" u="none" strike="noStrike" cap="none" spc="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rPr>
            <a:t>2.300.000,00 zł</a:t>
          </a:r>
          <a:endParaRPr lang="pl-PL" dirty="0">
            <a:solidFill>
              <a:srgbClr val="C00000"/>
            </a:solidFill>
            <a:latin typeface="+mn-lt"/>
          </a:endParaRPr>
        </a:p>
      </dgm:t>
    </dgm:pt>
    <dgm:pt modelId="{1581AE36-0770-451A-8FBD-51984E80DFC7}" type="parTrans" cxnId="{C8A41C3B-FDD9-40AD-9F1A-07940DDAB618}">
      <dgm:prSet/>
      <dgm:spPr/>
    </dgm:pt>
    <dgm:pt modelId="{4B989A70-7E99-4950-90D1-57B73E4A9D23}" type="sibTrans" cxnId="{C8A41C3B-FDD9-40AD-9F1A-07940DDAB618}">
      <dgm:prSet/>
      <dgm:spPr/>
    </dgm:pt>
    <dgm:pt modelId="{15041336-0D81-4673-859E-2D9ABF8ECF83}">
      <dgm:prSet phldrT="[Tekst]"/>
      <dgm:spPr/>
      <dgm:t>
        <a:bodyPr/>
        <a:lstStyle/>
        <a:p>
          <a:pPr rtl="0"/>
          <a:r>
            <a:rPr kumimoji="0" lang="pl-PL" b="0" i="0" u="none" strike="noStrike" cap="none" spc="0" normalizeH="0" baseline="0" noProof="0" dirty="0">
              <a:ln/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rPr>
            <a:t>dożywianie dzieci i dorosłych </a:t>
          </a:r>
          <a:r>
            <a:rPr kumimoji="0" lang="pl-PL" b="1" i="0" u="none" strike="noStrike" cap="none" spc="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rPr>
            <a:t>1.286.398,00 zł</a:t>
          </a:r>
          <a:endParaRPr lang="pl-PL" dirty="0">
            <a:solidFill>
              <a:srgbClr val="C00000"/>
            </a:solidFill>
            <a:latin typeface="+mn-lt"/>
          </a:endParaRPr>
        </a:p>
      </dgm:t>
    </dgm:pt>
    <dgm:pt modelId="{6AE132E3-CA08-40E5-AEFA-C822A2107B0C}" type="parTrans" cxnId="{2AD74809-B0DB-4D7E-84C4-5A35AE8A8865}">
      <dgm:prSet/>
      <dgm:spPr/>
    </dgm:pt>
    <dgm:pt modelId="{C9AA04C6-7703-4AFA-80CF-CF9DA8C66AA1}" type="sibTrans" cxnId="{2AD74809-B0DB-4D7E-84C4-5A35AE8A8865}">
      <dgm:prSet/>
      <dgm:spPr/>
    </dgm:pt>
    <dgm:pt modelId="{AADB1670-2DDC-44CE-BDEE-48518F376B38}">
      <dgm:prSet phldrT="[Tekst]"/>
      <dgm:spPr/>
      <dgm:t>
        <a:bodyPr/>
        <a:lstStyle/>
        <a:p>
          <a:pPr rtl="0"/>
          <a:r>
            <a:rPr kumimoji="0" lang="pl-PL" b="0" i="0" u="none" strike="noStrike" cap="none" spc="0" normalizeH="0" baseline="0" noProof="0" dirty="0">
              <a:ln/>
              <a:effectLst/>
              <a:uLnTx/>
              <a:uFillTx/>
              <a:latin typeface="+mn-lt"/>
              <a:ea typeface="+mn-ea"/>
              <a:cs typeface="Arial" pitchFamily="34" charset="0"/>
            </a:rPr>
            <a:t>rodziny</a:t>
          </a:r>
          <a:r>
            <a:rPr kumimoji="0" lang="pl-PL" b="0" i="0" u="none" strike="noStrike" cap="none" spc="0" normalizeH="0" noProof="0" dirty="0">
              <a:ln/>
              <a:effectLst/>
              <a:uLnTx/>
              <a:uFillTx/>
              <a:latin typeface="+mn-lt"/>
              <a:ea typeface="+mn-ea"/>
              <a:cs typeface="Arial" pitchFamily="34" charset="0"/>
            </a:rPr>
            <a:t> zastępcze i wspieranie rodziny </a:t>
          </a:r>
          <a:r>
            <a:rPr kumimoji="0" lang="pl-PL" b="1" i="0" u="none" strike="noStrike" cap="none" spc="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rPr>
            <a:t>2.149.797,00 zł</a:t>
          </a:r>
          <a:endParaRPr lang="pl-PL" dirty="0">
            <a:solidFill>
              <a:srgbClr val="C00000"/>
            </a:solidFill>
            <a:latin typeface="+mn-lt"/>
          </a:endParaRPr>
        </a:p>
      </dgm:t>
    </dgm:pt>
    <dgm:pt modelId="{BD919471-62CA-4D4A-9934-BF3A197BA8C4}" type="parTrans" cxnId="{126C527B-6C91-41F4-B88F-832C7FD2F1AE}">
      <dgm:prSet/>
      <dgm:spPr/>
    </dgm:pt>
    <dgm:pt modelId="{6DBA4E88-1B73-4B59-ABB7-4134DAFA8E46}" type="sibTrans" cxnId="{126C527B-6C91-41F4-B88F-832C7FD2F1AE}">
      <dgm:prSet/>
      <dgm:spPr/>
    </dgm:pt>
    <dgm:pt modelId="{06B3039F-F7B6-4C54-815C-2A1B9F20FD83}">
      <dgm:prSet phldrT="[Tekst]"/>
      <dgm:spPr/>
      <dgm:t>
        <a:bodyPr/>
        <a:lstStyle/>
        <a:p>
          <a:pPr rtl="0"/>
          <a:r>
            <a:rPr kumimoji="0" lang="pl-PL" b="0" i="0" u="none" strike="noStrike" cap="none" spc="0" normalizeH="0" baseline="0" noProof="0" dirty="0">
              <a:ln/>
              <a:effectLst/>
              <a:uLnTx/>
              <a:uFillTx/>
              <a:latin typeface="+mn-lt"/>
              <a:ea typeface="+mn-ea"/>
              <a:cs typeface="Arial" pitchFamily="34" charset="0"/>
            </a:rPr>
            <a:t>usługi</a:t>
          </a:r>
          <a:r>
            <a:rPr kumimoji="0" lang="pl-PL" b="0" i="0" u="none" strike="noStrike" cap="none" spc="0" normalizeH="0" noProof="0" dirty="0">
              <a:ln/>
              <a:effectLst/>
              <a:uLnTx/>
              <a:uFillTx/>
              <a:latin typeface="+mn-lt"/>
              <a:ea typeface="+mn-ea"/>
              <a:cs typeface="Arial" pitchFamily="34" charset="0"/>
            </a:rPr>
            <a:t> opiekuńcze </a:t>
          </a:r>
          <a:r>
            <a:rPr lang="pl-PL" b="1" dirty="0">
              <a:solidFill>
                <a:srgbClr val="C00000"/>
              </a:solidFill>
              <a:latin typeface="+mn-lt"/>
              <a:cs typeface="Arial" pitchFamily="34" charset="0"/>
            </a:rPr>
            <a:t>210.936,00</a:t>
          </a:r>
          <a:r>
            <a:rPr kumimoji="0" lang="pl-PL" b="1" i="0" u="none" strike="noStrike" cap="none" spc="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rPr>
            <a:t> zł</a:t>
          </a:r>
          <a:endParaRPr lang="pl-PL" dirty="0">
            <a:solidFill>
              <a:srgbClr val="C00000"/>
            </a:solidFill>
            <a:latin typeface="+mn-lt"/>
          </a:endParaRPr>
        </a:p>
      </dgm:t>
    </dgm:pt>
    <dgm:pt modelId="{EA71701A-F014-4D85-B117-9E4AA3C6EB0C}" type="parTrans" cxnId="{C677B7FC-751D-48EA-A71B-FC06A7CE4DBA}">
      <dgm:prSet/>
      <dgm:spPr/>
    </dgm:pt>
    <dgm:pt modelId="{B975682D-C6C4-40E1-A3AA-96FF98B6290D}" type="sibTrans" cxnId="{C677B7FC-751D-48EA-A71B-FC06A7CE4DBA}">
      <dgm:prSet/>
      <dgm:spPr/>
    </dgm:pt>
    <dgm:pt modelId="{02F0A449-38C3-4E7E-BFB9-4FC6E0B904D7}">
      <dgm:prSet phldrT="[Tekst]"/>
      <dgm:spPr/>
      <dgm:t>
        <a:bodyPr/>
        <a:lstStyle/>
        <a:p>
          <a:pPr rtl="0"/>
          <a:r>
            <a:rPr kumimoji="0" lang="pl-PL" b="0" i="0" u="none" strike="noStrike" cap="none" spc="0" normalizeH="0" baseline="0" noProof="0" dirty="0">
              <a:ln/>
              <a:effectLst/>
              <a:uLnTx/>
              <a:uFillTx/>
              <a:latin typeface="+mn-lt"/>
              <a:ea typeface="+mn-ea"/>
              <a:cs typeface="Arial" pitchFamily="34" charset="0"/>
            </a:rPr>
            <a:t>projekt</a:t>
          </a:r>
          <a:r>
            <a:rPr kumimoji="0" lang="pl-PL" b="0" i="0" u="none" strike="noStrike" cap="none" spc="0" normalizeH="0" noProof="0" dirty="0">
              <a:ln/>
              <a:effectLst/>
              <a:uLnTx/>
              <a:uFillTx/>
              <a:latin typeface="+mn-lt"/>
              <a:ea typeface="+mn-ea"/>
              <a:cs typeface="Arial" pitchFamily="34" charset="0"/>
            </a:rPr>
            <a:t> „Integracja II”  </a:t>
          </a:r>
          <a:r>
            <a:rPr kumimoji="0" lang="pl-PL" b="1" i="0" u="none" strike="noStrike" cap="none" spc="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rPr>
            <a:t>312.803,75 zł </a:t>
          </a:r>
          <a:endParaRPr lang="pl-PL" dirty="0">
            <a:solidFill>
              <a:srgbClr val="C00000"/>
            </a:solidFill>
            <a:latin typeface="+mn-lt"/>
          </a:endParaRPr>
        </a:p>
      </dgm:t>
    </dgm:pt>
    <dgm:pt modelId="{33ACB96B-49C8-48FE-83A1-F4CFBEE3F457}" type="parTrans" cxnId="{4E9B9B4D-F662-4331-A14A-77F8C265F5B1}">
      <dgm:prSet/>
      <dgm:spPr/>
    </dgm:pt>
    <dgm:pt modelId="{1916E7C7-5DC7-469D-9146-D1E74D17E630}" type="sibTrans" cxnId="{4E9B9B4D-F662-4331-A14A-77F8C265F5B1}">
      <dgm:prSet/>
      <dgm:spPr/>
    </dgm:pt>
    <dgm:pt modelId="{95AB1A18-09E2-458E-AA64-A124A9493BFA}">
      <dgm:prSet phldrT="[Tekst]"/>
      <dgm:spPr/>
      <dgm:t>
        <a:bodyPr/>
        <a:lstStyle/>
        <a:p>
          <a:pPr rtl="0"/>
          <a:r>
            <a:rPr lang="pl-PL" dirty="0">
              <a:solidFill>
                <a:schemeClr val="tx1"/>
              </a:solidFill>
              <a:latin typeface="+mn-lt"/>
            </a:rPr>
            <a:t>projekt „Tomaszowskie Centrum Usług Społecznych” </a:t>
          </a:r>
          <a:r>
            <a:rPr lang="pl-PL" dirty="0">
              <a:solidFill>
                <a:srgbClr val="C00000"/>
              </a:solidFill>
              <a:latin typeface="+mn-lt"/>
            </a:rPr>
            <a:t> </a:t>
          </a:r>
          <a:r>
            <a:rPr lang="pl-PL" b="1" dirty="0">
              <a:solidFill>
                <a:srgbClr val="C00000"/>
              </a:solidFill>
              <a:latin typeface="+mn-lt"/>
            </a:rPr>
            <a:t>1.560.028,60 zł</a:t>
          </a:r>
        </a:p>
      </dgm:t>
    </dgm:pt>
    <dgm:pt modelId="{0A4D8446-25DA-42E3-9775-369590AEDB99}" type="parTrans" cxnId="{9EA72316-56AA-4263-8E8A-89CA65D18996}">
      <dgm:prSet/>
      <dgm:spPr/>
    </dgm:pt>
    <dgm:pt modelId="{9C22A41E-F52F-4708-810C-0AC7CCA658FA}" type="sibTrans" cxnId="{9EA72316-56AA-4263-8E8A-89CA65D18996}">
      <dgm:prSet/>
      <dgm:spPr/>
    </dgm:pt>
    <dgm:pt modelId="{556CFC3A-7934-417E-9D41-B375364EE72F}" type="pres">
      <dgm:prSet presAssocID="{2F32A9B5-92D6-4589-AA62-A61915F09E4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19E6353D-44D3-4D54-8111-3D965C598636}" type="pres">
      <dgm:prSet presAssocID="{7971CC1B-ECC5-4C31-B04B-B9F0F32C2C7A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F7604637-E328-4342-AEAA-F1C35C9C390C}" type="presOf" srcId="{A5F4C0AF-0575-4913-BA96-847EA9CE6376}" destId="{19E6353D-44D3-4D54-8111-3D965C598636}" srcOrd="0" destOrd="1" presId="urn:microsoft.com/office/officeart/2005/8/layout/cycle5"/>
    <dgm:cxn modelId="{9EA72316-56AA-4263-8E8A-89CA65D18996}" srcId="{7971CC1B-ECC5-4C31-B04B-B9F0F32C2C7A}" destId="{95AB1A18-09E2-458E-AA64-A124A9493BFA}" srcOrd="10" destOrd="0" parTransId="{0A4D8446-25DA-42E3-9775-369590AEDB99}" sibTransId="{9C22A41E-F52F-4708-810C-0AC7CCA658FA}"/>
    <dgm:cxn modelId="{2AD74809-B0DB-4D7E-84C4-5A35AE8A8865}" srcId="{7971CC1B-ECC5-4C31-B04B-B9F0F32C2C7A}" destId="{15041336-0D81-4673-859E-2D9ABF8ECF83}" srcOrd="6" destOrd="0" parTransId="{6AE132E3-CA08-40E5-AEFA-C822A2107B0C}" sibTransId="{C9AA04C6-7703-4AFA-80CF-CF9DA8C66AA1}"/>
    <dgm:cxn modelId="{0B0CFD4D-6606-4FC8-B194-32695EC0F186}" type="presOf" srcId="{95AB1A18-09E2-458E-AA64-A124A9493BFA}" destId="{19E6353D-44D3-4D54-8111-3D965C598636}" srcOrd="0" destOrd="11" presId="urn:microsoft.com/office/officeart/2005/8/layout/cycle5"/>
    <dgm:cxn modelId="{C8A41C3B-FDD9-40AD-9F1A-07940DDAB618}" srcId="{7971CC1B-ECC5-4C31-B04B-B9F0F32C2C7A}" destId="{FDEA73C0-F786-4735-ABA0-A24C2611B7DD}" srcOrd="5" destOrd="0" parTransId="{1581AE36-0770-451A-8FBD-51984E80DFC7}" sibTransId="{4B989A70-7E99-4950-90D1-57B73E4A9D23}"/>
    <dgm:cxn modelId="{46D62D91-F49F-4811-A603-0FF7C779E150}" type="presOf" srcId="{15041336-0D81-4673-859E-2D9ABF8ECF83}" destId="{19E6353D-44D3-4D54-8111-3D965C598636}" srcOrd="0" destOrd="7" presId="urn:microsoft.com/office/officeart/2005/8/layout/cycle5"/>
    <dgm:cxn modelId="{A2E14C28-E663-4E99-8C40-05255CFAD50D}" type="presOf" srcId="{449A8295-8737-438F-AB67-45C4016CF733}" destId="{19E6353D-44D3-4D54-8111-3D965C598636}" srcOrd="0" destOrd="3" presId="urn:microsoft.com/office/officeart/2005/8/layout/cycle5"/>
    <dgm:cxn modelId="{B28DEF64-F08F-45A4-90C8-1907837B1A38}" srcId="{7971CC1B-ECC5-4C31-B04B-B9F0F32C2C7A}" destId="{449A8295-8737-438F-AB67-45C4016CF733}" srcOrd="2" destOrd="0" parTransId="{76AF23C3-EB40-4DF0-84EE-806A548BEAC5}" sibTransId="{16DC97B1-4CFE-40C9-B669-93BFE803380C}"/>
    <dgm:cxn modelId="{2C7876A0-C67B-4BC4-A203-0E68C42505F9}" srcId="{7971CC1B-ECC5-4C31-B04B-B9F0F32C2C7A}" destId="{A5F4C0AF-0575-4913-BA96-847EA9CE6376}" srcOrd="0" destOrd="0" parTransId="{8EF91B4A-1456-48B1-8472-D4FFF26777E7}" sibTransId="{82B43B28-F1D6-4117-BCD9-27BA05DF79A9}"/>
    <dgm:cxn modelId="{8A38CEB8-5DF0-49F9-9089-C11DD955EB0B}" type="presOf" srcId="{7971CC1B-ECC5-4C31-B04B-B9F0F32C2C7A}" destId="{19E6353D-44D3-4D54-8111-3D965C598636}" srcOrd="0" destOrd="0" presId="urn:microsoft.com/office/officeart/2005/8/layout/cycle5"/>
    <dgm:cxn modelId="{CC58A6F7-1644-4645-980F-3D01DC23EEF0}" type="presOf" srcId="{62108CD0-4E97-49D6-AE9B-F4BDFDA1A14E}" destId="{19E6353D-44D3-4D54-8111-3D965C598636}" srcOrd="0" destOrd="5" presId="urn:microsoft.com/office/officeart/2005/8/layout/cycle5"/>
    <dgm:cxn modelId="{80F04078-0015-4994-BC31-C155A8E6B21B}" srcId="{7971CC1B-ECC5-4C31-B04B-B9F0F32C2C7A}" destId="{409FE109-BAFC-45DA-AA06-A3271FB8A450}" srcOrd="1" destOrd="0" parTransId="{EB615375-5EEE-4464-BD78-1D7459E4C9F1}" sibTransId="{8E391A83-B6AF-45D1-9991-FD806983B427}"/>
    <dgm:cxn modelId="{C41BFBAB-38AC-4D25-8F64-8615CCF378C8}" srcId="{7971CC1B-ECC5-4C31-B04B-B9F0F32C2C7A}" destId="{B6FF5F8E-5278-4C74-994C-A620C38C15D6}" srcOrd="3" destOrd="0" parTransId="{1F2AFD22-A926-48A0-92C9-C5A17132624D}" sibTransId="{0E34E3AF-76FB-4CD2-A911-D2C6950C512C}"/>
    <dgm:cxn modelId="{527BFA7B-5262-4DA2-9D0D-B11DA3066F36}" type="presOf" srcId="{2F32A9B5-92D6-4589-AA62-A61915F09E40}" destId="{556CFC3A-7934-417E-9D41-B375364EE72F}" srcOrd="0" destOrd="0" presId="urn:microsoft.com/office/officeart/2005/8/layout/cycle5"/>
    <dgm:cxn modelId="{4E9B9B4D-F662-4331-A14A-77F8C265F5B1}" srcId="{7971CC1B-ECC5-4C31-B04B-B9F0F32C2C7A}" destId="{02F0A449-38C3-4E7E-BFB9-4FC6E0B904D7}" srcOrd="9" destOrd="0" parTransId="{33ACB96B-49C8-48FE-83A1-F4CFBEE3F457}" sibTransId="{1916E7C7-5DC7-469D-9146-D1E74D17E630}"/>
    <dgm:cxn modelId="{9BC7C7DC-F9D6-4D2C-AD6F-2E2D0E17EED2}" srcId="{7971CC1B-ECC5-4C31-B04B-B9F0F32C2C7A}" destId="{62108CD0-4E97-49D6-AE9B-F4BDFDA1A14E}" srcOrd="4" destOrd="0" parTransId="{A8C2E73C-17BB-4C27-BC8D-674A2C62AA0F}" sibTransId="{9B9CB516-15ED-46A9-AA17-F7FF77C3697A}"/>
    <dgm:cxn modelId="{88E6EF6F-F4EF-41A7-AF02-9F619135AFA7}" type="presOf" srcId="{409FE109-BAFC-45DA-AA06-A3271FB8A450}" destId="{19E6353D-44D3-4D54-8111-3D965C598636}" srcOrd="0" destOrd="2" presId="urn:microsoft.com/office/officeart/2005/8/layout/cycle5"/>
    <dgm:cxn modelId="{C677B7FC-751D-48EA-A71B-FC06A7CE4DBA}" srcId="{7971CC1B-ECC5-4C31-B04B-B9F0F32C2C7A}" destId="{06B3039F-F7B6-4C54-815C-2A1B9F20FD83}" srcOrd="8" destOrd="0" parTransId="{EA71701A-F014-4D85-B117-9E4AA3C6EB0C}" sibTransId="{B975682D-C6C4-40E1-A3AA-96FF98B6290D}"/>
    <dgm:cxn modelId="{E0BC9678-473F-41A8-BEAA-A5D01296429A}" type="presOf" srcId="{B6FF5F8E-5278-4C74-994C-A620C38C15D6}" destId="{19E6353D-44D3-4D54-8111-3D965C598636}" srcOrd="0" destOrd="4" presId="urn:microsoft.com/office/officeart/2005/8/layout/cycle5"/>
    <dgm:cxn modelId="{1D1430E9-A227-4191-A7A4-7711A9E2CA4B}" type="presOf" srcId="{02F0A449-38C3-4E7E-BFB9-4FC6E0B904D7}" destId="{19E6353D-44D3-4D54-8111-3D965C598636}" srcOrd="0" destOrd="10" presId="urn:microsoft.com/office/officeart/2005/8/layout/cycle5"/>
    <dgm:cxn modelId="{126C527B-6C91-41F4-B88F-832C7FD2F1AE}" srcId="{7971CC1B-ECC5-4C31-B04B-B9F0F32C2C7A}" destId="{AADB1670-2DDC-44CE-BDEE-48518F376B38}" srcOrd="7" destOrd="0" parTransId="{BD919471-62CA-4D4A-9934-BF3A197BA8C4}" sibTransId="{6DBA4E88-1B73-4B59-ABB7-4134DAFA8E46}"/>
    <dgm:cxn modelId="{3640B9C2-0D6C-42F0-9D96-694C373C5900}" type="presOf" srcId="{06B3039F-F7B6-4C54-815C-2A1B9F20FD83}" destId="{19E6353D-44D3-4D54-8111-3D965C598636}" srcOrd="0" destOrd="9" presId="urn:microsoft.com/office/officeart/2005/8/layout/cycle5"/>
    <dgm:cxn modelId="{C4492891-7A4E-4F06-8C06-E28A7E487600}" type="presOf" srcId="{AADB1670-2DDC-44CE-BDEE-48518F376B38}" destId="{19E6353D-44D3-4D54-8111-3D965C598636}" srcOrd="0" destOrd="8" presId="urn:microsoft.com/office/officeart/2005/8/layout/cycle5"/>
    <dgm:cxn modelId="{A11EB844-1CD6-4235-9A1E-B8409ECD4F91}" srcId="{2F32A9B5-92D6-4589-AA62-A61915F09E40}" destId="{7971CC1B-ECC5-4C31-B04B-B9F0F32C2C7A}" srcOrd="0" destOrd="0" parTransId="{A3EB8A88-0221-497D-A898-69CBD4B3C3A5}" sibTransId="{7ADAAE34-7E9E-47BB-98CF-C94B6314B59A}"/>
    <dgm:cxn modelId="{AF28D318-D280-470A-AACD-0766934B3036}" type="presOf" srcId="{FDEA73C0-F786-4735-ABA0-A24C2611B7DD}" destId="{19E6353D-44D3-4D54-8111-3D965C598636}" srcOrd="0" destOrd="6" presId="urn:microsoft.com/office/officeart/2005/8/layout/cycle5"/>
    <dgm:cxn modelId="{646F0AEC-722C-423A-BB63-A78C60EED883}" type="presParOf" srcId="{556CFC3A-7934-417E-9D41-B375364EE72F}" destId="{19E6353D-44D3-4D54-8111-3D965C598636}" srcOrd="0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4109191-B845-439B-A001-7D761DBDBBCD}" type="doc">
      <dgm:prSet loTypeId="urn:microsoft.com/office/officeart/2005/8/layout/gear1" loCatId="cycle" qsTypeId="urn:microsoft.com/office/officeart/2005/8/quickstyle/simple3" qsCatId="simple" csTypeId="urn:microsoft.com/office/officeart/2005/8/colors/accent5_1" csCatId="accent5" phldr="1"/>
      <dgm:spPr/>
    </dgm:pt>
    <dgm:pt modelId="{F3BFE22A-9AA8-400A-845B-715D993EAD3C}">
      <dgm:prSet phldrT="[Tekst]" custT="1"/>
      <dgm:spPr/>
      <dgm:t>
        <a:bodyPr/>
        <a:lstStyle/>
        <a:p>
          <a:r>
            <a:rPr lang="pl-PL" sz="1400" b="1" dirty="0">
              <a:solidFill>
                <a:srgbClr val="0070C0"/>
              </a:solidFill>
              <a:latin typeface="+mn-lt"/>
              <a:cs typeface="Arial" pitchFamily="34" charset="0"/>
            </a:rPr>
            <a:t>Zadania planowane </a:t>
          </a:r>
          <a:br>
            <a:rPr lang="pl-PL" sz="1400" b="1" dirty="0">
              <a:solidFill>
                <a:srgbClr val="0070C0"/>
              </a:solidFill>
              <a:latin typeface="+mn-lt"/>
              <a:cs typeface="Arial" pitchFamily="34" charset="0"/>
            </a:rPr>
          </a:br>
          <a:r>
            <a:rPr lang="pl-PL" sz="1400" b="1" dirty="0">
              <a:solidFill>
                <a:srgbClr val="0070C0"/>
              </a:solidFill>
              <a:latin typeface="+mn-lt"/>
              <a:cs typeface="Arial" pitchFamily="34" charset="0"/>
            </a:rPr>
            <a:t>do sfinansowania </a:t>
          </a:r>
          <a:br>
            <a:rPr lang="pl-PL" sz="1400" b="1" dirty="0">
              <a:solidFill>
                <a:srgbClr val="0070C0"/>
              </a:solidFill>
              <a:latin typeface="+mn-lt"/>
              <a:cs typeface="Arial" pitchFamily="34" charset="0"/>
            </a:rPr>
          </a:br>
          <a:r>
            <a:rPr lang="pl-PL" sz="1400" b="1" dirty="0">
              <a:solidFill>
                <a:srgbClr val="0070C0"/>
              </a:solidFill>
              <a:latin typeface="+mn-lt"/>
              <a:cs typeface="Arial" pitchFamily="34" charset="0"/>
            </a:rPr>
            <a:t>z udziałem środków Unii Europejskiej</a:t>
          </a:r>
        </a:p>
        <a:p>
          <a:r>
            <a:rPr lang="pl-PL" sz="1600" b="1" dirty="0">
              <a:solidFill>
                <a:srgbClr val="C00000"/>
              </a:solidFill>
              <a:latin typeface="+mn-lt"/>
              <a:cs typeface="Arial" pitchFamily="34" charset="0"/>
            </a:rPr>
            <a:t>10.100.304,33 zł</a:t>
          </a:r>
          <a:endParaRPr lang="pl-PL" sz="1600" b="1" dirty="0">
            <a:solidFill>
              <a:srgbClr val="C00000"/>
            </a:solidFill>
            <a:latin typeface="+mn-lt"/>
          </a:endParaRPr>
        </a:p>
      </dgm:t>
    </dgm:pt>
    <dgm:pt modelId="{CCA59464-62B1-4E00-B33B-A817E2326E71}" type="parTrans" cxnId="{6A954FAB-20C7-4A84-A846-70DA7D069364}">
      <dgm:prSet/>
      <dgm:spPr/>
      <dgm:t>
        <a:bodyPr/>
        <a:lstStyle/>
        <a:p>
          <a:endParaRPr lang="pl-PL"/>
        </a:p>
      </dgm:t>
    </dgm:pt>
    <dgm:pt modelId="{8AF9242D-7A46-40F0-89FD-B3B1C9E25235}" type="sibTrans" cxnId="{6A954FAB-20C7-4A84-A846-70DA7D069364}">
      <dgm:prSet/>
      <dgm:spPr/>
      <dgm:t>
        <a:bodyPr/>
        <a:lstStyle/>
        <a:p>
          <a:endParaRPr lang="pl-PL"/>
        </a:p>
      </dgm:t>
    </dgm:pt>
    <dgm:pt modelId="{E3A58387-0784-4B9C-9739-5CDAB8A5D66A}">
      <dgm:prSet phldrT="[Tekst]" custT="1"/>
      <dgm:spPr/>
      <dgm:t>
        <a:bodyPr/>
        <a:lstStyle/>
        <a:p>
          <a:r>
            <a:rPr lang="pl-PL" sz="1400" b="1" dirty="0">
              <a:solidFill>
                <a:srgbClr val="0070C0"/>
              </a:solidFill>
              <a:latin typeface="+mn-lt"/>
              <a:cs typeface="Arial" pitchFamily="34" charset="0"/>
            </a:rPr>
            <a:t>Zadania inwestycyjne realizowane </a:t>
          </a:r>
          <a:br>
            <a:rPr lang="pl-PL" sz="1400" b="1" dirty="0">
              <a:solidFill>
                <a:srgbClr val="0070C0"/>
              </a:solidFill>
              <a:latin typeface="+mn-lt"/>
              <a:cs typeface="Arial" pitchFamily="34" charset="0"/>
            </a:rPr>
          </a:br>
          <a:r>
            <a:rPr lang="pl-PL" sz="1400" b="1" dirty="0">
              <a:solidFill>
                <a:srgbClr val="0070C0"/>
              </a:solidFill>
              <a:latin typeface="+mn-lt"/>
              <a:cs typeface="Arial" pitchFamily="34" charset="0"/>
            </a:rPr>
            <a:t>ze środków własnych</a:t>
          </a:r>
        </a:p>
        <a:p>
          <a:r>
            <a:rPr lang="pl-PL" sz="1600" b="1" dirty="0">
              <a:solidFill>
                <a:srgbClr val="C00000"/>
              </a:solidFill>
              <a:latin typeface="+mn-lt"/>
              <a:cs typeface="Arial" pitchFamily="34" charset="0"/>
            </a:rPr>
            <a:t>21.483.406,15 zł</a:t>
          </a:r>
          <a:endParaRPr lang="pl-PL" sz="1600" b="1" dirty="0">
            <a:solidFill>
              <a:srgbClr val="C00000"/>
            </a:solidFill>
            <a:latin typeface="+mn-lt"/>
          </a:endParaRPr>
        </a:p>
      </dgm:t>
    </dgm:pt>
    <dgm:pt modelId="{090096C3-2569-46FD-B207-8D6D5B412E44}" type="parTrans" cxnId="{11E9899A-E950-4990-AC39-577ACDEB7E6F}">
      <dgm:prSet/>
      <dgm:spPr/>
      <dgm:t>
        <a:bodyPr/>
        <a:lstStyle/>
        <a:p>
          <a:endParaRPr lang="pl-PL"/>
        </a:p>
      </dgm:t>
    </dgm:pt>
    <dgm:pt modelId="{36169D51-0497-47CF-8295-2A930DE73F19}" type="sibTrans" cxnId="{11E9899A-E950-4990-AC39-577ACDEB7E6F}">
      <dgm:prSet/>
      <dgm:spPr/>
      <dgm:t>
        <a:bodyPr/>
        <a:lstStyle/>
        <a:p>
          <a:endParaRPr lang="pl-PL"/>
        </a:p>
      </dgm:t>
    </dgm:pt>
    <dgm:pt modelId="{3F2D56BC-5F04-402C-A81D-E80D7B9DAE34}">
      <dgm:prSet phldrT="[Tekst]" custT="1"/>
      <dgm:spPr/>
      <dgm:t>
        <a:bodyPr/>
        <a:lstStyle/>
        <a:p>
          <a:r>
            <a:rPr lang="pl-PL" sz="1400" b="1" dirty="0">
              <a:solidFill>
                <a:srgbClr val="0070C0"/>
              </a:solidFill>
              <a:latin typeface="+mn-lt"/>
            </a:rPr>
            <a:t>Zadania z udziałem innych środków </a:t>
          </a:r>
          <a:r>
            <a:rPr lang="pl-PL" sz="1600" b="1" dirty="0">
              <a:solidFill>
                <a:srgbClr val="C00000"/>
              </a:solidFill>
              <a:latin typeface="+mn-lt"/>
            </a:rPr>
            <a:t>17.914.801,21 zł</a:t>
          </a:r>
        </a:p>
      </dgm:t>
    </dgm:pt>
    <dgm:pt modelId="{01271B94-2AA9-410A-B327-A924273F5E30}" type="parTrans" cxnId="{A497838D-8C09-41BC-BECF-D3307370A757}">
      <dgm:prSet/>
      <dgm:spPr/>
      <dgm:t>
        <a:bodyPr/>
        <a:lstStyle/>
        <a:p>
          <a:endParaRPr lang="pl-PL"/>
        </a:p>
      </dgm:t>
    </dgm:pt>
    <dgm:pt modelId="{036DDDE1-100E-4971-89A3-154B5351E344}" type="sibTrans" cxnId="{A497838D-8C09-41BC-BECF-D3307370A757}">
      <dgm:prSet/>
      <dgm:spPr/>
      <dgm:t>
        <a:bodyPr/>
        <a:lstStyle/>
        <a:p>
          <a:endParaRPr lang="pl-PL"/>
        </a:p>
      </dgm:t>
    </dgm:pt>
    <dgm:pt modelId="{7749E02C-0A6A-44D7-BEB9-9F2B1E1A0A46}" type="pres">
      <dgm:prSet presAssocID="{C4109191-B845-439B-A001-7D761DBDBBCD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79AA779C-3ED6-4502-B05E-3BCED604679C}" type="pres">
      <dgm:prSet presAssocID="{F3BFE22A-9AA8-400A-845B-715D993EAD3C}" presName="gear1" presStyleLbl="node1" presStyleIdx="0" presStyleCnt="3" custScaleX="101034" custScaleY="91523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CB5944F-BD2D-4635-838B-D637075E5748}" type="pres">
      <dgm:prSet presAssocID="{F3BFE22A-9AA8-400A-845B-715D993EAD3C}" presName="gear1srcNode" presStyleLbl="node1" presStyleIdx="0" presStyleCnt="3"/>
      <dgm:spPr/>
      <dgm:t>
        <a:bodyPr/>
        <a:lstStyle/>
        <a:p>
          <a:endParaRPr lang="pl-PL"/>
        </a:p>
      </dgm:t>
    </dgm:pt>
    <dgm:pt modelId="{5A8B5951-47AC-493B-8230-FB768C4B18AE}" type="pres">
      <dgm:prSet presAssocID="{F3BFE22A-9AA8-400A-845B-715D993EAD3C}" presName="gear1dstNode" presStyleLbl="node1" presStyleIdx="0" presStyleCnt="3"/>
      <dgm:spPr/>
      <dgm:t>
        <a:bodyPr/>
        <a:lstStyle/>
        <a:p>
          <a:endParaRPr lang="pl-PL"/>
        </a:p>
      </dgm:t>
    </dgm:pt>
    <dgm:pt modelId="{9AB932B9-83BB-4F2B-B7C5-78ED41E8BC27}" type="pres">
      <dgm:prSet presAssocID="{E3A58387-0784-4B9C-9739-5CDAB8A5D66A}" presName="gear2" presStyleLbl="node1" presStyleIdx="1" presStyleCnt="3" custScaleX="142033" custScaleY="131177" custLinFactNeighborX="-12794" custLinFactNeighborY="-5956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84ABC5C-F453-4E36-B69B-69D47E96E119}" type="pres">
      <dgm:prSet presAssocID="{E3A58387-0784-4B9C-9739-5CDAB8A5D66A}" presName="gear2srcNode" presStyleLbl="node1" presStyleIdx="1" presStyleCnt="3"/>
      <dgm:spPr/>
      <dgm:t>
        <a:bodyPr/>
        <a:lstStyle/>
        <a:p>
          <a:endParaRPr lang="pl-PL"/>
        </a:p>
      </dgm:t>
    </dgm:pt>
    <dgm:pt modelId="{5884A283-0E51-4767-A940-40745E05476E}" type="pres">
      <dgm:prSet presAssocID="{E3A58387-0784-4B9C-9739-5CDAB8A5D66A}" presName="gear2dstNode" presStyleLbl="node1" presStyleIdx="1" presStyleCnt="3"/>
      <dgm:spPr/>
      <dgm:t>
        <a:bodyPr/>
        <a:lstStyle/>
        <a:p>
          <a:endParaRPr lang="pl-PL"/>
        </a:p>
      </dgm:t>
    </dgm:pt>
    <dgm:pt modelId="{276A7499-95FC-4422-A46F-305216D50DFA}" type="pres">
      <dgm:prSet presAssocID="{3F2D56BC-5F04-402C-A81D-E80D7B9DAE34}" presName="gear3" presStyleLbl="node1" presStyleIdx="2" presStyleCnt="3" custScaleX="133320" custScaleY="140644"/>
      <dgm:spPr/>
      <dgm:t>
        <a:bodyPr/>
        <a:lstStyle/>
        <a:p>
          <a:endParaRPr lang="pl-PL"/>
        </a:p>
      </dgm:t>
    </dgm:pt>
    <dgm:pt modelId="{F2C7F853-72A3-4568-A0E3-B464D894D20E}" type="pres">
      <dgm:prSet presAssocID="{3F2D56BC-5F04-402C-A81D-E80D7B9DAE34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43235E8-4536-4DC9-B214-0D9318AF23F7}" type="pres">
      <dgm:prSet presAssocID="{3F2D56BC-5F04-402C-A81D-E80D7B9DAE34}" presName="gear3srcNode" presStyleLbl="node1" presStyleIdx="2" presStyleCnt="3"/>
      <dgm:spPr/>
      <dgm:t>
        <a:bodyPr/>
        <a:lstStyle/>
        <a:p>
          <a:endParaRPr lang="pl-PL"/>
        </a:p>
      </dgm:t>
    </dgm:pt>
    <dgm:pt modelId="{134ECB68-1D36-4FE9-9748-8609A44EC712}" type="pres">
      <dgm:prSet presAssocID="{3F2D56BC-5F04-402C-A81D-E80D7B9DAE34}" presName="gear3dstNode" presStyleLbl="node1" presStyleIdx="2" presStyleCnt="3"/>
      <dgm:spPr/>
      <dgm:t>
        <a:bodyPr/>
        <a:lstStyle/>
        <a:p>
          <a:endParaRPr lang="pl-PL"/>
        </a:p>
      </dgm:t>
    </dgm:pt>
    <dgm:pt modelId="{B659FF4A-2A2E-4204-81D6-BEDCFDC5AC7D}" type="pres">
      <dgm:prSet presAssocID="{8AF9242D-7A46-40F0-89FD-B3B1C9E25235}" presName="connector1" presStyleLbl="sibTrans2D1" presStyleIdx="0" presStyleCnt="3" custScaleY="110283"/>
      <dgm:spPr/>
      <dgm:t>
        <a:bodyPr/>
        <a:lstStyle/>
        <a:p>
          <a:endParaRPr lang="pl-PL"/>
        </a:p>
      </dgm:t>
    </dgm:pt>
    <dgm:pt modelId="{97D73B59-FC6F-43C8-81E9-21B368959254}" type="pres">
      <dgm:prSet presAssocID="{36169D51-0497-47CF-8295-2A930DE73F19}" presName="connector2" presStyleLbl="sibTrans2D1" presStyleIdx="1" presStyleCnt="3" custLinFactNeighborX="-17891" custLinFactNeighborY="-8485"/>
      <dgm:spPr/>
      <dgm:t>
        <a:bodyPr/>
        <a:lstStyle/>
        <a:p>
          <a:endParaRPr lang="pl-PL"/>
        </a:p>
      </dgm:t>
    </dgm:pt>
    <dgm:pt modelId="{E0389BFA-FEA6-4443-BC3C-53957C6FF446}" type="pres">
      <dgm:prSet presAssocID="{036DDDE1-100E-4971-89A3-154B5351E344}" presName="connector3" presStyleLbl="sibTrans2D1" presStyleIdx="2" presStyleCnt="3" custAng="727140" custLinFactNeighborX="-6688" custLinFactNeighborY="-8331"/>
      <dgm:spPr/>
      <dgm:t>
        <a:bodyPr/>
        <a:lstStyle/>
        <a:p>
          <a:endParaRPr lang="pl-PL"/>
        </a:p>
      </dgm:t>
    </dgm:pt>
  </dgm:ptLst>
  <dgm:cxnLst>
    <dgm:cxn modelId="{105E86A8-F31E-4D88-B088-70CFFB7B95F3}" type="presOf" srcId="{F3BFE22A-9AA8-400A-845B-715D993EAD3C}" destId="{5A8B5951-47AC-493B-8230-FB768C4B18AE}" srcOrd="2" destOrd="0" presId="urn:microsoft.com/office/officeart/2005/8/layout/gear1"/>
    <dgm:cxn modelId="{CBD67252-F2FD-4091-B426-F321F609481C}" type="presOf" srcId="{E3A58387-0784-4B9C-9739-5CDAB8A5D66A}" destId="{9AB932B9-83BB-4F2B-B7C5-78ED41E8BC27}" srcOrd="0" destOrd="0" presId="urn:microsoft.com/office/officeart/2005/8/layout/gear1"/>
    <dgm:cxn modelId="{06FDED7B-3D6D-45A2-A8C7-A47639A84F5B}" type="presOf" srcId="{F3BFE22A-9AA8-400A-845B-715D993EAD3C}" destId="{79AA779C-3ED6-4502-B05E-3BCED604679C}" srcOrd="0" destOrd="0" presId="urn:microsoft.com/office/officeart/2005/8/layout/gear1"/>
    <dgm:cxn modelId="{8EDF2819-0DCF-4AA4-BDA0-3ABE84E77F78}" type="presOf" srcId="{E3A58387-0784-4B9C-9739-5CDAB8A5D66A}" destId="{5884A283-0E51-4767-A940-40745E05476E}" srcOrd="2" destOrd="0" presId="urn:microsoft.com/office/officeart/2005/8/layout/gear1"/>
    <dgm:cxn modelId="{0004FA58-E075-417D-BA47-2FE4D6AFD9AF}" type="presOf" srcId="{3F2D56BC-5F04-402C-A81D-E80D7B9DAE34}" destId="{E43235E8-4536-4DC9-B214-0D9318AF23F7}" srcOrd="2" destOrd="0" presId="urn:microsoft.com/office/officeart/2005/8/layout/gear1"/>
    <dgm:cxn modelId="{60EA8316-38A0-4BF4-BD23-6E7657617DAE}" type="presOf" srcId="{3F2D56BC-5F04-402C-A81D-E80D7B9DAE34}" destId="{276A7499-95FC-4422-A46F-305216D50DFA}" srcOrd="0" destOrd="0" presId="urn:microsoft.com/office/officeart/2005/8/layout/gear1"/>
    <dgm:cxn modelId="{4B17479A-AB50-445F-A9B3-58E87BEA271F}" type="presOf" srcId="{3F2D56BC-5F04-402C-A81D-E80D7B9DAE34}" destId="{134ECB68-1D36-4FE9-9748-8609A44EC712}" srcOrd="3" destOrd="0" presId="urn:microsoft.com/office/officeart/2005/8/layout/gear1"/>
    <dgm:cxn modelId="{A497838D-8C09-41BC-BECF-D3307370A757}" srcId="{C4109191-B845-439B-A001-7D761DBDBBCD}" destId="{3F2D56BC-5F04-402C-A81D-E80D7B9DAE34}" srcOrd="2" destOrd="0" parTransId="{01271B94-2AA9-410A-B327-A924273F5E30}" sibTransId="{036DDDE1-100E-4971-89A3-154B5351E344}"/>
    <dgm:cxn modelId="{91E22BC9-DFBE-4E6F-A56C-4471EFC6F3CE}" type="presOf" srcId="{36169D51-0497-47CF-8295-2A930DE73F19}" destId="{97D73B59-FC6F-43C8-81E9-21B368959254}" srcOrd="0" destOrd="0" presId="urn:microsoft.com/office/officeart/2005/8/layout/gear1"/>
    <dgm:cxn modelId="{E5DF9AF8-FF0B-4BAD-B136-8F6C04BB7979}" type="presOf" srcId="{036DDDE1-100E-4971-89A3-154B5351E344}" destId="{E0389BFA-FEA6-4443-BC3C-53957C6FF446}" srcOrd="0" destOrd="0" presId="urn:microsoft.com/office/officeart/2005/8/layout/gear1"/>
    <dgm:cxn modelId="{6A954FAB-20C7-4A84-A846-70DA7D069364}" srcId="{C4109191-B845-439B-A001-7D761DBDBBCD}" destId="{F3BFE22A-9AA8-400A-845B-715D993EAD3C}" srcOrd="0" destOrd="0" parTransId="{CCA59464-62B1-4E00-B33B-A817E2326E71}" sibTransId="{8AF9242D-7A46-40F0-89FD-B3B1C9E25235}"/>
    <dgm:cxn modelId="{3300E42B-0AF0-4937-A0D3-7738F3B6724D}" type="presOf" srcId="{F3BFE22A-9AA8-400A-845B-715D993EAD3C}" destId="{5CB5944F-BD2D-4635-838B-D637075E5748}" srcOrd="1" destOrd="0" presId="urn:microsoft.com/office/officeart/2005/8/layout/gear1"/>
    <dgm:cxn modelId="{A1F05DA6-FE54-403B-857E-D0DC981B6857}" type="presOf" srcId="{8AF9242D-7A46-40F0-89FD-B3B1C9E25235}" destId="{B659FF4A-2A2E-4204-81D6-BEDCFDC5AC7D}" srcOrd="0" destOrd="0" presId="urn:microsoft.com/office/officeart/2005/8/layout/gear1"/>
    <dgm:cxn modelId="{2B6FB7BC-2B91-4CB7-8C3A-4123B7AEFEFE}" type="presOf" srcId="{C4109191-B845-439B-A001-7D761DBDBBCD}" destId="{7749E02C-0A6A-44D7-BEB9-9F2B1E1A0A46}" srcOrd="0" destOrd="0" presId="urn:microsoft.com/office/officeart/2005/8/layout/gear1"/>
    <dgm:cxn modelId="{B1C9E74B-4A9F-4F13-AF09-3F40CFCD6B42}" type="presOf" srcId="{3F2D56BC-5F04-402C-A81D-E80D7B9DAE34}" destId="{F2C7F853-72A3-4568-A0E3-B464D894D20E}" srcOrd="1" destOrd="0" presId="urn:microsoft.com/office/officeart/2005/8/layout/gear1"/>
    <dgm:cxn modelId="{11E9899A-E950-4990-AC39-577ACDEB7E6F}" srcId="{C4109191-B845-439B-A001-7D761DBDBBCD}" destId="{E3A58387-0784-4B9C-9739-5CDAB8A5D66A}" srcOrd="1" destOrd="0" parTransId="{090096C3-2569-46FD-B207-8D6D5B412E44}" sibTransId="{36169D51-0497-47CF-8295-2A930DE73F19}"/>
    <dgm:cxn modelId="{D971922A-56D2-4F16-A268-B215F2AAE267}" type="presOf" srcId="{E3A58387-0784-4B9C-9739-5CDAB8A5D66A}" destId="{C84ABC5C-F453-4E36-B69B-69D47E96E119}" srcOrd="1" destOrd="0" presId="urn:microsoft.com/office/officeart/2005/8/layout/gear1"/>
    <dgm:cxn modelId="{AB6C5E6D-546B-4D04-8FC2-FE144C536A9E}" type="presParOf" srcId="{7749E02C-0A6A-44D7-BEB9-9F2B1E1A0A46}" destId="{79AA779C-3ED6-4502-B05E-3BCED604679C}" srcOrd="0" destOrd="0" presId="urn:microsoft.com/office/officeart/2005/8/layout/gear1"/>
    <dgm:cxn modelId="{38CE236B-244E-4DAB-9149-1A46E4867B38}" type="presParOf" srcId="{7749E02C-0A6A-44D7-BEB9-9F2B1E1A0A46}" destId="{5CB5944F-BD2D-4635-838B-D637075E5748}" srcOrd="1" destOrd="0" presId="urn:microsoft.com/office/officeart/2005/8/layout/gear1"/>
    <dgm:cxn modelId="{DB939C62-AE09-4961-8BA9-FB8CF042DE61}" type="presParOf" srcId="{7749E02C-0A6A-44D7-BEB9-9F2B1E1A0A46}" destId="{5A8B5951-47AC-493B-8230-FB768C4B18AE}" srcOrd="2" destOrd="0" presId="urn:microsoft.com/office/officeart/2005/8/layout/gear1"/>
    <dgm:cxn modelId="{4EB4FA4E-BE72-47B3-9FD7-DD36D16F9005}" type="presParOf" srcId="{7749E02C-0A6A-44D7-BEB9-9F2B1E1A0A46}" destId="{9AB932B9-83BB-4F2B-B7C5-78ED41E8BC27}" srcOrd="3" destOrd="0" presId="urn:microsoft.com/office/officeart/2005/8/layout/gear1"/>
    <dgm:cxn modelId="{4EF1C1EF-67AE-48F2-A00B-449F62A1EBEB}" type="presParOf" srcId="{7749E02C-0A6A-44D7-BEB9-9F2B1E1A0A46}" destId="{C84ABC5C-F453-4E36-B69B-69D47E96E119}" srcOrd="4" destOrd="0" presId="urn:microsoft.com/office/officeart/2005/8/layout/gear1"/>
    <dgm:cxn modelId="{50CC9D89-8269-43C9-A773-65725700CD08}" type="presParOf" srcId="{7749E02C-0A6A-44D7-BEB9-9F2B1E1A0A46}" destId="{5884A283-0E51-4767-A940-40745E05476E}" srcOrd="5" destOrd="0" presId="urn:microsoft.com/office/officeart/2005/8/layout/gear1"/>
    <dgm:cxn modelId="{330C0CA2-29F7-4EA7-8ACA-F13FBD3B9982}" type="presParOf" srcId="{7749E02C-0A6A-44D7-BEB9-9F2B1E1A0A46}" destId="{276A7499-95FC-4422-A46F-305216D50DFA}" srcOrd="6" destOrd="0" presId="urn:microsoft.com/office/officeart/2005/8/layout/gear1"/>
    <dgm:cxn modelId="{9E35CC2A-3A9A-4613-B3EC-60BC77CB218D}" type="presParOf" srcId="{7749E02C-0A6A-44D7-BEB9-9F2B1E1A0A46}" destId="{F2C7F853-72A3-4568-A0E3-B464D894D20E}" srcOrd="7" destOrd="0" presId="urn:microsoft.com/office/officeart/2005/8/layout/gear1"/>
    <dgm:cxn modelId="{31EE2F3C-EB0F-4156-95DB-D60D0477B2DC}" type="presParOf" srcId="{7749E02C-0A6A-44D7-BEB9-9F2B1E1A0A46}" destId="{E43235E8-4536-4DC9-B214-0D9318AF23F7}" srcOrd="8" destOrd="0" presId="urn:microsoft.com/office/officeart/2005/8/layout/gear1"/>
    <dgm:cxn modelId="{D7151AFC-E9C6-4C2E-945D-D205B1DE0410}" type="presParOf" srcId="{7749E02C-0A6A-44D7-BEB9-9F2B1E1A0A46}" destId="{134ECB68-1D36-4FE9-9748-8609A44EC712}" srcOrd="9" destOrd="0" presId="urn:microsoft.com/office/officeart/2005/8/layout/gear1"/>
    <dgm:cxn modelId="{649C5437-7C55-44AC-BB47-B57E216D5ECB}" type="presParOf" srcId="{7749E02C-0A6A-44D7-BEB9-9F2B1E1A0A46}" destId="{B659FF4A-2A2E-4204-81D6-BEDCFDC5AC7D}" srcOrd="10" destOrd="0" presId="urn:microsoft.com/office/officeart/2005/8/layout/gear1"/>
    <dgm:cxn modelId="{A2B3FEE1-CC50-4669-88CE-B53290C6B6E4}" type="presParOf" srcId="{7749E02C-0A6A-44D7-BEB9-9F2B1E1A0A46}" destId="{97D73B59-FC6F-43C8-81E9-21B368959254}" srcOrd="11" destOrd="0" presId="urn:microsoft.com/office/officeart/2005/8/layout/gear1"/>
    <dgm:cxn modelId="{FBFCFE3F-92B4-45E4-85CC-3A51F1322BF1}" type="presParOf" srcId="{7749E02C-0A6A-44D7-BEB9-9F2B1E1A0A46}" destId="{E0389BFA-FEA6-4443-BC3C-53957C6FF446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6A4402-ABF3-497C-BCD7-F4B89BFE0912}">
      <dsp:nvSpPr>
        <dsp:cNvPr id="0" name=""/>
        <dsp:cNvSpPr/>
      </dsp:nvSpPr>
      <dsp:spPr>
        <a:xfrm>
          <a:off x="2148598" y="405698"/>
          <a:ext cx="5566676" cy="5400712"/>
        </a:xfrm>
        <a:prstGeom prst="pie">
          <a:avLst>
            <a:gd name="adj1" fmla="val 162000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700" b="1" kern="1200" dirty="0">
              <a:solidFill>
                <a:srgbClr val="0070C0"/>
              </a:solidFill>
              <a:latin typeface="+mn-lt"/>
              <a:cs typeface="Arial" pitchFamily="34" charset="0"/>
            </a:rPr>
            <a:t>dochody z tytułu   </a:t>
          </a:r>
          <a:br>
            <a:rPr lang="pl-PL" sz="1700" b="1" kern="1200" dirty="0">
              <a:solidFill>
                <a:srgbClr val="0070C0"/>
              </a:solidFill>
              <a:latin typeface="+mn-lt"/>
              <a:cs typeface="Arial" pitchFamily="34" charset="0"/>
            </a:rPr>
          </a:br>
          <a:r>
            <a:rPr lang="pl-PL" sz="1700" b="1" kern="1200" dirty="0">
              <a:solidFill>
                <a:srgbClr val="0070C0"/>
              </a:solidFill>
              <a:latin typeface="+mn-lt"/>
              <a:cs typeface="Arial" pitchFamily="34" charset="0"/>
            </a:rPr>
            <a:t>podatków, opłat  </a:t>
          </a:r>
          <a:br>
            <a:rPr lang="pl-PL" sz="1700" b="1" kern="1200" dirty="0">
              <a:solidFill>
                <a:srgbClr val="0070C0"/>
              </a:solidFill>
              <a:latin typeface="+mn-lt"/>
              <a:cs typeface="Arial" pitchFamily="34" charset="0"/>
            </a:rPr>
          </a:br>
          <a:r>
            <a:rPr lang="pl-PL" sz="1700" b="1" kern="1200" dirty="0">
              <a:solidFill>
                <a:srgbClr val="0070C0"/>
              </a:solidFill>
              <a:latin typeface="+mn-lt"/>
              <a:cs typeface="Arial" pitchFamily="34" charset="0"/>
            </a:rPr>
            <a:t>i innych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>
              <a:solidFill>
                <a:srgbClr val="C00000"/>
              </a:solidFill>
              <a:latin typeface="+mn-lt"/>
              <a:cs typeface="Arial" pitchFamily="34" charset="0"/>
            </a:rPr>
            <a:t>55.491.946,00 zł</a:t>
          </a:r>
          <a:endParaRPr lang="pl-PL" sz="1800" b="1" kern="1200" dirty="0">
            <a:solidFill>
              <a:srgbClr val="C00000"/>
            </a:solidFill>
            <a:latin typeface="+mn-lt"/>
          </a:endParaRPr>
        </a:p>
      </dsp:txBody>
      <dsp:txXfrm>
        <a:off x="5103575" y="1525060"/>
        <a:ext cx="2054368" cy="1478766"/>
      </dsp:txXfrm>
    </dsp:sp>
    <dsp:sp modelId="{EA189EEE-3457-4485-B00C-328488EF2387}">
      <dsp:nvSpPr>
        <dsp:cNvPr id="0" name=""/>
        <dsp:cNvSpPr/>
      </dsp:nvSpPr>
      <dsp:spPr>
        <a:xfrm>
          <a:off x="2148598" y="587008"/>
          <a:ext cx="5566676" cy="5400712"/>
        </a:xfrm>
        <a:prstGeom prst="pie">
          <a:avLst>
            <a:gd name="adj1" fmla="val 0"/>
            <a:gd name="adj2" fmla="val 54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800" b="1" kern="1200" dirty="0">
            <a:solidFill>
              <a:srgbClr val="C00000"/>
            </a:solidFill>
            <a:latin typeface="+mn-lt"/>
            <a:cs typeface="Arial" pitchFamily="34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>
              <a:solidFill>
                <a:srgbClr val="C00000"/>
              </a:solidFill>
              <a:latin typeface="+mn-lt"/>
              <a:cs typeface="Arial" pitchFamily="34" charset="0"/>
            </a:rPr>
            <a:t>45.659.585,00 zł</a:t>
          </a:r>
          <a:endParaRPr lang="pl-PL" sz="1700" b="1" kern="1200" dirty="0">
            <a:solidFill>
              <a:srgbClr val="0070C0"/>
            </a:solidFill>
            <a:latin typeface="+mn-lt"/>
            <a:cs typeface="Arial" pitchFamily="34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800" b="1" kern="1200" dirty="0">
            <a:solidFill>
              <a:srgbClr val="0070C0"/>
            </a:solidFill>
            <a:latin typeface="+mn-lt"/>
            <a:cs typeface="Arial" pitchFamily="34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700" b="1" kern="1200" dirty="0">
              <a:solidFill>
                <a:srgbClr val="0070C0"/>
              </a:solidFill>
              <a:latin typeface="+mn-lt"/>
              <a:cs typeface="Arial" pitchFamily="34" charset="0"/>
            </a:rPr>
            <a:t>subwencja </a:t>
          </a:r>
          <a:br>
            <a:rPr lang="pl-PL" sz="1700" b="1" kern="1200" dirty="0">
              <a:solidFill>
                <a:srgbClr val="0070C0"/>
              </a:solidFill>
              <a:latin typeface="+mn-lt"/>
              <a:cs typeface="Arial" pitchFamily="34" charset="0"/>
            </a:rPr>
          </a:br>
          <a:r>
            <a:rPr lang="pl-PL" sz="1700" b="1" kern="1200" dirty="0">
              <a:solidFill>
                <a:srgbClr val="0070C0"/>
              </a:solidFill>
              <a:latin typeface="+mn-lt"/>
              <a:cs typeface="Arial" pitchFamily="34" charset="0"/>
            </a:rPr>
            <a:t>z budżetu państwa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900" kern="1200" dirty="0"/>
        </a:p>
      </dsp:txBody>
      <dsp:txXfrm>
        <a:off x="5103575" y="3389592"/>
        <a:ext cx="2054368" cy="1478766"/>
      </dsp:txXfrm>
    </dsp:sp>
    <dsp:sp modelId="{B0CE6B43-89AB-483F-9093-EE613339B6D0}">
      <dsp:nvSpPr>
        <dsp:cNvPr id="0" name=""/>
        <dsp:cNvSpPr/>
      </dsp:nvSpPr>
      <dsp:spPr>
        <a:xfrm>
          <a:off x="1823170" y="587008"/>
          <a:ext cx="5854912" cy="5400712"/>
        </a:xfrm>
        <a:prstGeom prst="pie">
          <a:avLst>
            <a:gd name="adj1" fmla="val 5400000"/>
            <a:gd name="adj2" fmla="val 108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800" kern="1200" dirty="0">
            <a:latin typeface="Arial" pitchFamily="34" charset="0"/>
            <a:cs typeface="Arial" pitchFamily="34" charset="0"/>
          </a:endParaRP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>
              <a:solidFill>
                <a:srgbClr val="C00000"/>
              </a:solidFill>
              <a:latin typeface="+mn-lt"/>
              <a:cs typeface="Arial" pitchFamily="34" charset="0"/>
            </a:rPr>
            <a:t>PIT 59.049.465,00 zł</a:t>
          </a:r>
          <a:br>
            <a:rPr lang="pl-PL" sz="1800" b="1" kern="1200" dirty="0">
              <a:solidFill>
                <a:srgbClr val="C00000"/>
              </a:solidFill>
              <a:latin typeface="+mn-lt"/>
              <a:cs typeface="Arial" pitchFamily="34" charset="0"/>
            </a:rPr>
          </a:br>
          <a:r>
            <a:rPr lang="pl-PL" sz="1800" b="1" kern="1200" dirty="0">
              <a:solidFill>
                <a:srgbClr val="C00000"/>
              </a:solidFill>
              <a:latin typeface="+mn-lt"/>
              <a:cs typeface="Arial" pitchFamily="34" charset="0"/>
            </a:rPr>
            <a:t>CIT   2.300.000,00 zł</a:t>
          </a: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700" b="1" kern="1200" dirty="0">
              <a:solidFill>
                <a:srgbClr val="0070C0"/>
              </a:solidFill>
              <a:latin typeface="+mn-lt"/>
              <a:cs typeface="Arial" pitchFamily="34" charset="0"/>
            </a:rPr>
            <a:t>dochody z podatków     </a:t>
          </a:r>
          <a:br>
            <a:rPr lang="pl-PL" sz="1700" b="1" kern="1200" dirty="0">
              <a:solidFill>
                <a:srgbClr val="0070C0"/>
              </a:solidFill>
              <a:latin typeface="+mn-lt"/>
              <a:cs typeface="Arial" pitchFamily="34" charset="0"/>
            </a:rPr>
          </a:br>
          <a:r>
            <a:rPr lang="pl-PL" sz="1700" b="1" kern="1200" dirty="0">
              <a:solidFill>
                <a:srgbClr val="0070C0"/>
              </a:solidFill>
              <a:latin typeface="+mn-lt"/>
              <a:cs typeface="Arial" pitchFamily="34" charset="0"/>
            </a:rPr>
            <a:t>   dochodowych      </a:t>
          </a:r>
          <a:br>
            <a:rPr lang="pl-PL" sz="1700" b="1" kern="1200" dirty="0">
              <a:solidFill>
                <a:srgbClr val="0070C0"/>
              </a:solidFill>
              <a:latin typeface="+mn-lt"/>
              <a:cs typeface="Arial" pitchFamily="34" charset="0"/>
            </a:rPr>
          </a:br>
          <a:r>
            <a:rPr lang="pl-PL" sz="1700" b="1" kern="1200" dirty="0">
              <a:solidFill>
                <a:srgbClr val="0070C0"/>
              </a:solidFill>
              <a:latin typeface="+mn-lt"/>
              <a:cs typeface="Arial" pitchFamily="34" charset="0"/>
            </a:rPr>
            <a:t>     mieszkańców </a:t>
          </a:r>
          <a:br>
            <a:rPr lang="pl-PL" sz="1700" b="1" kern="1200" dirty="0">
              <a:solidFill>
                <a:srgbClr val="0070C0"/>
              </a:solidFill>
              <a:latin typeface="+mn-lt"/>
              <a:cs typeface="Arial" pitchFamily="34" charset="0"/>
            </a:rPr>
          </a:br>
          <a:r>
            <a:rPr lang="pl-PL" sz="1700" b="1" kern="1200" dirty="0">
              <a:solidFill>
                <a:srgbClr val="0070C0"/>
              </a:solidFill>
              <a:latin typeface="+mn-lt"/>
              <a:cs typeface="Arial" pitchFamily="34" charset="0"/>
            </a:rPr>
            <a:t>       i przedsiębiorców</a:t>
          </a:r>
          <a:endParaRPr lang="pl-PL" sz="1700" kern="1200" dirty="0">
            <a:latin typeface="+mn-lt"/>
          </a:endParaRPr>
        </a:p>
      </dsp:txBody>
      <dsp:txXfrm>
        <a:off x="2409358" y="3389592"/>
        <a:ext cx="2160741" cy="1478766"/>
      </dsp:txXfrm>
    </dsp:sp>
    <dsp:sp modelId="{4CC57838-0BC5-4BE7-9EEB-6BCB3681526A}">
      <dsp:nvSpPr>
        <dsp:cNvPr id="0" name=""/>
        <dsp:cNvSpPr/>
      </dsp:nvSpPr>
      <dsp:spPr>
        <a:xfrm>
          <a:off x="1785959" y="405698"/>
          <a:ext cx="5929334" cy="5400712"/>
        </a:xfrm>
        <a:prstGeom prst="pie">
          <a:avLst>
            <a:gd name="adj1" fmla="val 108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700" b="1" kern="1200" dirty="0">
              <a:solidFill>
                <a:srgbClr val="0070C0"/>
              </a:solidFill>
            </a:rPr>
            <a:t>    dotacje i środki   </a:t>
          </a:r>
          <a:br>
            <a:rPr lang="pl-PL" sz="1700" b="1" kern="1200" dirty="0">
              <a:solidFill>
                <a:srgbClr val="0070C0"/>
              </a:solidFill>
            </a:rPr>
          </a:br>
          <a:r>
            <a:rPr lang="pl-PL" sz="1700" b="1" kern="1200" dirty="0">
              <a:solidFill>
                <a:srgbClr val="0070C0"/>
              </a:solidFill>
            </a:rPr>
            <a:t>  przeznaczone </a:t>
          </a:r>
          <a:br>
            <a:rPr lang="pl-PL" sz="1700" b="1" kern="1200" dirty="0">
              <a:solidFill>
                <a:srgbClr val="0070C0"/>
              </a:solidFill>
            </a:rPr>
          </a:br>
          <a:r>
            <a:rPr lang="pl-PL" sz="1700" b="1" kern="1200" dirty="0">
              <a:solidFill>
                <a:srgbClr val="0070C0"/>
              </a:solidFill>
            </a:rPr>
            <a:t>na cele bieżące </a:t>
          </a:r>
        </a:p>
        <a:p>
          <a:pPr lvl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>
              <a:solidFill>
                <a:srgbClr val="C00000"/>
              </a:solidFill>
            </a:rPr>
            <a:t>72.478.484,07 zł</a:t>
          </a:r>
        </a:p>
      </dsp:txBody>
      <dsp:txXfrm>
        <a:off x="2379599" y="1525060"/>
        <a:ext cx="2188206" cy="1478766"/>
      </dsp:txXfrm>
    </dsp:sp>
    <dsp:sp modelId="{1177FF2A-3D9C-4864-88B7-A97B058F304E}">
      <dsp:nvSpPr>
        <dsp:cNvPr id="0" name=""/>
        <dsp:cNvSpPr/>
      </dsp:nvSpPr>
      <dsp:spPr>
        <a:xfrm>
          <a:off x="1825031" y="71368"/>
          <a:ext cx="6212670" cy="6069372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A3927F-6F06-4578-B9F4-A61850791E7A}">
      <dsp:nvSpPr>
        <dsp:cNvPr id="0" name=""/>
        <dsp:cNvSpPr/>
      </dsp:nvSpPr>
      <dsp:spPr>
        <a:xfrm>
          <a:off x="1751167" y="252678"/>
          <a:ext cx="6360398" cy="6069372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8C98A9-21A6-4874-8604-0EB76F284892}">
      <dsp:nvSpPr>
        <dsp:cNvPr id="0" name=""/>
        <dsp:cNvSpPr/>
      </dsp:nvSpPr>
      <dsp:spPr>
        <a:xfrm>
          <a:off x="1464332" y="252678"/>
          <a:ext cx="6569306" cy="6069372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E261AB-E1C7-4159-80D3-F19A6539F60F}">
      <dsp:nvSpPr>
        <dsp:cNvPr id="0" name=""/>
        <dsp:cNvSpPr/>
      </dsp:nvSpPr>
      <dsp:spPr>
        <a:xfrm>
          <a:off x="1464039" y="71368"/>
          <a:ext cx="6569306" cy="6069372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AA779C-3ED6-4502-B05E-3BCED604679C}">
      <dsp:nvSpPr>
        <dsp:cNvPr id="0" name=""/>
        <dsp:cNvSpPr/>
      </dsp:nvSpPr>
      <dsp:spPr>
        <a:xfrm>
          <a:off x="3607629" y="1616281"/>
          <a:ext cx="4125530" cy="4018392"/>
        </a:xfrm>
        <a:prstGeom prst="gear9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solidFill>
                <a:srgbClr val="0070C0"/>
              </a:solidFill>
              <a:latin typeface="+mn-lt"/>
              <a:cs typeface="Arial" pitchFamily="34" charset="0"/>
            </a:rPr>
            <a:t>Dotacje oraz środki </a:t>
          </a:r>
          <a:br>
            <a:rPr lang="pl-PL" sz="1400" b="1" kern="1200" dirty="0">
              <a:solidFill>
                <a:srgbClr val="0070C0"/>
              </a:solidFill>
              <a:latin typeface="+mn-lt"/>
              <a:cs typeface="Arial" pitchFamily="34" charset="0"/>
            </a:rPr>
          </a:br>
          <a:r>
            <a:rPr lang="pl-PL" sz="1400" b="1" kern="1200" dirty="0">
              <a:solidFill>
                <a:srgbClr val="0070C0"/>
              </a:solidFill>
              <a:latin typeface="+mn-lt"/>
              <a:cs typeface="Arial" pitchFamily="34" charset="0"/>
            </a:rPr>
            <a:t>przeznaczone na inwestycje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>
              <a:solidFill>
                <a:srgbClr val="C00000"/>
              </a:solidFill>
              <a:latin typeface="+mn-lt"/>
              <a:cs typeface="Arial" pitchFamily="34" charset="0"/>
            </a:rPr>
            <a:t>19.335.368,93 zł</a:t>
          </a:r>
          <a:endParaRPr lang="pl-PL" sz="1800" b="1" kern="1200" dirty="0">
            <a:solidFill>
              <a:srgbClr val="C00000"/>
            </a:solidFill>
            <a:latin typeface="+mn-lt"/>
          </a:endParaRPr>
        </a:p>
      </dsp:txBody>
      <dsp:txXfrm>
        <a:off x="4429037" y="2557570"/>
        <a:ext cx="2482714" cy="2065537"/>
      </dsp:txXfrm>
    </dsp:sp>
    <dsp:sp modelId="{9AB932B9-83BB-4F2B-B7C5-78ED41E8BC27}">
      <dsp:nvSpPr>
        <dsp:cNvPr id="0" name=""/>
        <dsp:cNvSpPr/>
      </dsp:nvSpPr>
      <dsp:spPr>
        <a:xfrm>
          <a:off x="1428759" y="642931"/>
          <a:ext cx="3064703" cy="3186147"/>
        </a:xfrm>
        <a:prstGeom prst="gear6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solidFill>
                <a:srgbClr val="0070C0"/>
              </a:solidFill>
              <a:latin typeface="+mn-lt"/>
              <a:cs typeface="Arial" pitchFamily="34" charset="0"/>
            </a:rPr>
            <a:t>Dochody ze sprzedaży majątku oraz przekształcania</a:t>
          </a:r>
          <a:br>
            <a:rPr lang="pl-PL" sz="1400" b="1" kern="1200" dirty="0">
              <a:solidFill>
                <a:srgbClr val="0070C0"/>
              </a:solidFill>
              <a:latin typeface="+mn-lt"/>
              <a:cs typeface="Arial" pitchFamily="34" charset="0"/>
            </a:rPr>
          </a:br>
          <a:r>
            <a:rPr lang="pl-PL" sz="1400" b="1" kern="1200" dirty="0">
              <a:solidFill>
                <a:srgbClr val="0070C0"/>
              </a:solidFill>
              <a:latin typeface="+mn-lt"/>
              <a:cs typeface="Arial" pitchFamily="34" charset="0"/>
            </a:rPr>
            <a:t>prawa użytkowania  wieczystego </a:t>
          </a:r>
          <a:br>
            <a:rPr lang="pl-PL" sz="1400" b="1" kern="1200" dirty="0">
              <a:solidFill>
                <a:srgbClr val="0070C0"/>
              </a:solidFill>
              <a:latin typeface="+mn-lt"/>
              <a:cs typeface="Arial" pitchFamily="34" charset="0"/>
            </a:rPr>
          </a:br>
          <a:r>
            <a:rPr lang="pl-PL" sz="1400" b="1" kern="1200" dirty="0">
              <a:solidFill>
                <a:srgbClr val="0070C0"/>
              </a:solidFill>
              <a:latin typeface="+mn-lt"/>
              <a:cs typeface="Arial" pitchFamily="34" charset="0"/>
            </a:rPr>
            <a:t>w prawo własności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>
              <a:solidFill>
                <a:srgbClr val="C00000"/>
              </a:solidFill>
              <a:latin typeface="+mn-lt"/>
              <a:cs typeface="Arial" pitchFamily="34" charset="0"/>
            </a:rPr>
            <a:t>5.750.000,00 zł</a:t>
          </a:r>
          <a:endParaRPr lang="pl-PL" sz="1800" b="1" kern="1200" dirty="0">
            <a:solidFill>
              <a:srgbClr val="C00000"/>
            </a:solidFill>
            <a:latin typeface="+mn-lt"/>
          </a:endParaRPr>
        </a:p>
      </dsp:txBody>
      <dsp:txXfrm>
        <a:off x="2200307" y="1437060"/>
        <a:ext cx="1521607" cy="1597889"/>
      </dsp:txXfrm>
    </dsp:sp>
    <dsp:sp modelId="{B659FF4A-2A2E-4204-81D6-BEDCFDC5AC7D}">
      <dsp:nvSpPr>
        <dsp:cNvPr id="0" name=""/>
        <dsp:cNvSpPr/>
      </dsp:nvSpPr>
      <dsp:spPr>
        <a:xfrm>
          <a:off x="4216147" y="1143003"/>
          <a:ext cx="4107863" cy="4530275"/>
        </a:xfrm>
        <a:prstGeom prst="circularArrow">
          <a:avLst>
            <a:gd name="adj1" fmla="val 4878"/>
            <a:gd name="adj2" fmla="val 312630"/>
            <a:gd name="adj3" fmla="val 3260709"/>
            <a:gd name="adj4" fmla="val 15067863"/>
            <a:gd name="adj5" fmla="val 5691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7D73B59-FC6F-43C8-81E9-21B368959254}">
      <dsp:nvSpPr>
        <dsp:cNvPr id="0" name=""/>
        <dsp:cNvSpPr/>
      </dsp:nvSpPr>
      <dsp:spPr>
        <a:xfrm>
          <a:off x="1071580" y="357203"/>
          <a:ext cx="3105945" cy="310594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23D1A1-5E1F-4273-827E-64CE93243338}">
      <dsp:nvSpPr>
        <dsp:cNvPr id="0" name=""/>
        <dsp:cNvSpPr/>
      </dsp:nvSpPr>
      <dsp:spPr>
        <a:xfrm>
          <a:off x="3057546" y="1758"/>
          <a:ext cx="4586319" cy="951859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27F8BB-1C2E-4D3D-AD1B-02E2DC7E56EE}">
      <dsp:nvSpPr>
        <dsp:cNvPr id="0" name=""/>
        <dsp:cNvSpPr/>
      </dsp:nvSpPr>
      <dsp:spPr>
        <a:xfrm>
          <a:off x="0" y="1758"/>
          <a:ext cx="3057546" cy="95185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/>
            <a:t>Szkoły podstawowe</a:t>
          </a:r>
        </a:p>
      </dsp:txBody>
      <dsp:txXfrm>
        <a:off x="46466" y="48224"/>
        <a:ext cx="2964614" cy="858927"/>
      </dsp:txXfrm>
    </dsp:sp>
    <dsp:sp modelId="{8594605C-F931-4D18-A395-1DAD1F20DD15}">
      <dsp:nvSpPr>
        <dsp:cNvPr id="0" name=""/>
        <dsp:cNvSpPr/>
      </dsp:nvSpPr>
      <dsp:spPr>
        <a:xfrm>
          <a:off x="3057546" y="1048804"/>
          <a:ext cx="4586319" cy="951859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2685120"/>
            <a:satOff val="12063"/>
            <a:lumOff val="829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2685120"/>
              <a:satOff val="12063"/>
              <a:lumOff val="82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33F1A0-2CD6-4491-A7E2-426799076F71}">
      <dsp:nvSpPr>
        <dsp:cNvPr id="0" name=""/>
        <dsp:cNvSpPr/>
      </dsp:nvSpPr>
      <dsp:spPr>
        <a:xfrm>
          <a:off x="0" y="1048804"/>
          <a:ext cx="3057546" cy="951859"/>
        </a:xfrm>
        <a:prstGeom prst="roundRect">
          <a:avLst/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tint val="50000"/>
                <a:satMod val="300000"/>
              </a:schemeClr>
            </a:gs>
            <a:gs pos="35000">
              <a:schemeClr val="accent5">
                <a:hueOff val="-2483469"/>
                <a:satOff val="9953"/>
                <a:lumOff val="2157"/>
                <a:alphaOff val="0"/>
                <a:tint val="37000"/>
                <a:satMod val="30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/>
            <a:t>Gimnazja </a:t>
          </a:r>
        </a:p>
      </dsp:txBody>
      <dsp:txXfrm>
        <a:off x="46466" y="1095270"/>
        <a:ext cx="2964614" cy="858927"/>
      </dsp:txXfrm>
    </dsp:sp>
    <dsp:sp modelId="{A17BB770-C1DF-43D0-AE32-C976AAEA0B46}">
      <dsp:nvSpPr>
        <dsp:cNvPr id="0" name=""/>
        <dsp:cNvSpPr/>
      </dsp:nvSpPr>
      <dsp:spPr>
        <a:xfrm>
          <a:off x="3057546" y="2095850"/>
          <a:ext cx="4586319" cy="951859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5370241"/>
            <a:satOff val="24126"/>
            <a:lumOff val="1658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B040C5-2007-4EEC-BFF2-C55598AD331C}">
      <dsp:nvSpPr>
        <dsp:cNvPr id="0" name=""/>
        <dsp:cNvSpPr/>
      </dsp:nvSpPr>
      <dsp:spPr>
        <a:xfrm>
          <a:off x="0" y="2095850"/>
          <a:ext cx="3057546" cy="951859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/>
            <a:t>Przedszkola i oddziały przedszkolne</a:t>
          </a:r>
        </a:p>
      </dsp:txBody>
      <dsp:txXfrm>
        <a:off x="46466" y="2142316"/>
        <a:ext cx="2964614" cy="858927"/>
      </dsp:txXfrm>
    </dsp:sp>
    <dsp:sp modelId="{8CAF4178-BD97-4E48-88DA-2A4A73FB91EF}">
      <dsp:nvSpPr>
        <dsp:cNvPr id="0" name=""/>
        <dsp:cNvSpPr/>
      </dsp:nvSpPr>
      <dsp:spPr>
        <a:xfrm>
          <a:off x="3057546" y="3142895"/>
          <a:ext cx="4586319" cy="951859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8055361"/>
            <a:satOff val="36190"/>
            <a:lumOff val="2488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8055361"/>
              <a:satOff val="36190"/>
              <a:lumOff val="248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217775-F024-47A4-BDA9-3C7710F2CFD2}">
      <dsp:nvSpPr>
        <dsp:cNvPr id="0" name=""/>
        <dsp:cNvSpPr/>
      </dsp:nvSpPr>
      <dsp:spPr>
        <a:xfrm>
          <a:off x="0" y="3142895"/>
          <a:ext cx="3057546" cy="951859"/>
        </a:xfrm>
        <a:prstGeom prst="roundRect">
          <a:avLst/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tint val="50000"/>
                <a:satMod val="300000"/>
              </a:schemeClr>
            </a:gs>
            <a:gs pos="35000">
              <a:schemeClr val="accent5">
                <a:hueOff val="-7450407"/>
                <a:satOff val="29858"/>
                <a:lumOff val="6471"/>
                <a:alphaOff val="0"/>
                <a:tint val="37000"/>
                <a:satMod val="30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/>
            <a:t>Placówki niepubliczne</a:t>
          </a:r>
        </a:p>
      </dsp:txBody>
      <dsp:txXfrm>
        <a:off x="46466" y="3189361"/>
        <a:ext cx="2964614" cy="858927"/>
      </dsp:txXfrm>
    </dsp:sp>
    <dsp:sp modelId="{933ECC74-AB56-4D97-BD37-9029CE0D42D1}">
      <dsp:nvSpPr>
        <dsp:cNvPr id="0" name=""/>
        <dsp:cNvSpPr/>
      </dsp:nvSpPr>
      <dsp:spPr>
        <a:xfrm>
          <a:off x="3057546" y="4189941"/>
          <a:ext cx="4586319" cy="951859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8F9DE3-9571-4F28-BF4D-A7B76F2E25EF}">
      <dsp:nvSpPr>
        <dsp:cNvPr id="0" name=""/>
        <dsp:cNvSpPr/>
      </dsp:nvSpPr>
      <dsp:spPr>
        <a:xfrm>
          <a:off x="0" y="4189941"/>
          <a:ext cx="3057546" cy="951859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/>
            <a:t>Organizacja specjalnych metod nauki w placówkach publicznych</a:t>
          </a:r>
        </a:p>
      </dsp:txBody>
      <dsp:txXfrm>
        <a:off x="46466" y="4236407"/>
        <a:ext cx="2964614" cy="8589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E6353D-44D3-4D54-8111-3D965C598636}">
      <dsp:nvSpPr>
        <dsp:cNvPr id="0" name=""/>
        <dsp:cNvSpPr/>
      </dsp:nvSpPr>
      <dsp:spPr>
        <a:xfrm>
          <a:off x="0" y="296455"/>
          <a:ext cx="8429684" cy="547929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700" b="0" kern="1200" dirty="0">
              <a:solidFill>
                <a:schemeClr val="tx1"/>
              </a:solidFill>
              <a:latin typeface="+mn-lt"/>
              <a:cs typeface="Arial" pitchFamily="34" charset="0"/>
            </a:rPr>
            <a:t>W ramach pomocy społecznej sfinansujemy:</a:t>
          </a:r>
          <a:endParaRPr lang="pl-PL" sz="2700" b="0" kern="1200" dirty="0">
            <a:solidFill>
              <a:schemeClr val="tx1"/>
            </a:solidFill>
            <a:latin typeface="+mn-lt"/>
          </a:endParaRP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pl-PL" sz="2100" b="0" i="0" u="none" strike="noStrike" kern="1200" cap="none" spc="0" normalizeH="0" baseline="0" noProof="0" dirty="0">
              <a:ln/>
              <a:effectLst/>
              <a:uLnTx/>
              <a:uFillTx/>
              <a:latin typeface="+mn-lt"/>
              <a:ea typeface="+mn-ea"/>
              <a:cs typeface="Arial" pitchFamily="34" charset="0"/>
            </a:rPr>
            <a:t>program 500+ </a:t>
          </a:r>
          <a:r>
            <a:rPr kumimoji="0" lang="pl-PL" sz="2100" b="1" i="0" u="none" strike="noStrike" kern="1200" cap="none" spc="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rPr>
            <a:t>32.863.027,00 zł</a:t>
          </a:r>
          <a:endParaRPr lang="pl-PL" sz="2100" kern="1200" dirty="0">
            <a:solidFill>
              <a:srgbClr val="C00000"/>
            </a:solidFill>
            <a:latin typeface="+mn-lt"/>
          </a:endParaRP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pl-PL" sz="2100" b="0" i="0" u="none" strike="noStrike" kern="1200" cap="none" spc="0" normalizeH="0" baseline="0" noProof="0" dirty="0">
              <a:ln/>
              <a:effectLst/>
              <a:uLnTx/>
              <a:uFillTx/>
              <a:latin typeface="+mn-lt"/>
              <a:ea typeface="+mn-ea"/>
              <a:cs typeface="Arial" pitchFamily="34" charset="0"/>
            </a:rPr>
            <a:t>świadczenia</a:t>
          </a:r>
          <a:r>
            <a:rPr kumimoji="0" lang="pl-PL" sz="2100" b="0" i="0" u="none" strike="noStrike" kern="1200" cap="none" spc="0" normalizeH="0" noProof="0" dirty="0">
              <a:ln/>
              <a:effectLst/>
              <a:uLnTx/>
              <a:uFillTx/>
              <a:latin typeface="+mn-lt"/>
              <a:ea typeface="+mn-ea"/>
              <a:cs typeface="Arial" pitchFamily="34" charset="0"/>
            </a:rPr>
            <a:t> rodzinne i fundusz alimentacyjny </a:t>
          </a:r>
          <a:r>
            <a:rPr kumimoji="0" lang="pl-PL" sz="2100" b="1" i="0" u="none" strike="noStrike" kern="1200" cap="none" spc="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rPr>
            <a:t>22.981.155,00 zł</a:t>
          </a:r>
          <a:endParaRPr lang="pl-PL" sz="2100" kern="1200" dirty="0">
            <a:solidFill>
              <a:srgbClr val="C00000"/>
            </a:solidFill>
            <a:latin typeface="+mn-lt"/>
          </a:endParaRP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pl-PL" sz="2100" b="0" i="0" u="none" strike="noStrike" kern="1200" cap="none" spc="0" normalizeH="0" baseline="0" noProof="0" dirty="0">
              <a:ln/>
              <a:effectLst/>
              <a:uLnTx/>
              <a:uFillTx/>
              <a:latin typeface="+mn-lt"/>
              <a:ea typeface="+mn-ea"/>
              <a:cs typeface="Arial" pitchFamily="34" charset="0"/>
            </a:rPr>
            <a:t>zasiłki</a:t>
          </a:r>
          <a:r>
            <a:rPr kumimoji="0" lang="pl-PL" sz="2100" b="0" i="0" u="none" strike="noStrike" kern="1200" cap="none" spc="0" normalizeH="0" noProof="0" dirty="0">
              <a:ln/>
              <a:effectLst/>
              <a:uLnTx/>
              <a:uFillTx/>
              <a:latin typeface="+mn-lt"/>
              <a:ea typeface="+mn-ea"/>
              <a:cs typeface="Arial" pitchFamily="34" charset="0"/>
            </a:rPr>
            <a:t> i pomoc w naturze oraz składki ZUS </a:t>
          </a:r>
          <a:r>
            <a:rPr kumimoji="0" lang="pl-PL" sz="2100" b="1" i="0" u="none" strike="noStrike" kern="1200" cap="none" spc="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rPr>
            <a:t>7.587.730,10 zł</a:t>
          </a:r>
          <a:endParaRPr lang="pl-PL" sz="2100" kern="1200" dirty="0">
            <a:solidFill>
              <a:srgbClr val="C00000"/>
            </a:solidFill>
            <a:latin typeface="+mn-lt"/>
          </a:endParaRP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100" kern="1200" dirty="0">
              <a:latin typeface="+mn-lt"/>
              <a:cs typeface="Arial" pitchFamily="34" charset="0"/>
            </a:rPr>
            <a:t>wydatki na funkcjonowanie MOPS </a:t>
          </a:r>
          <a:r>
            <a:rPr kumimoji="0" lang="pl-PL" sz="2100" b="1" i="0" u="none" strike="noStrike" kern="1200" cap="none" spc="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rPr>
            <a:t>3.906.734,00 zł</a:t>
          </a:r>
          <a:r>
            <a:rPr lang="pl-PL" sz="2100" kern="1200" dirty="0">
              <a:solidFill>
                <a:srgbClr val="C00000"/>
              </a:solidFill>
              <a:latin typeface="+mn-lt"/>
              <a:cs typeface="Arial" pitchFamily="34" charset="0"/>
            </a:rPr>
            <a:t> </a:t>
          </a:r>
          <a:endParaRPr lang="pl-PL" sz="2100" kern="1200" dirty="0">
            <a:solidFill>
              <a:srgbClr val="C00000"/>
            </a:solidFill>
            <a:latin typeface="+mn-lt"/>
          </a:endParaRP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pl-PL" sz="2100" b="0" i="0" u="none" strike="noStrike" kern="1200" cap="none" spc="0" normalizeH="0" baseline="0" noProof="0" dirty="0">
              <a:ln/>
              <a:effectLst/>
              <a:uLnTx/>
              <a:uFillTx/>
              <a:latin typeface="+mn-lt"/>
              <a:ea typeface="+mn-ea"/>
              <a:cs typeface="Arial" pitchFamily="34" charset="0"/>
            </a:rPr>
            <a:t>zasiłki</a:t>
          </a:r>
          <a:r>
            <a:rPr kumimoji="0" lang="pl-PL" sz="2100" b="0" i="0" u="none" strike="noStrike" kern="1200" cap="none" spc="0" normalizeH="0" noProof="0" dirty="0">
              <a:ln/>
              <a:effectLst/>
              <a:uLnTx/>
              <a:uFillTx/>
              <a:latin typeface="+mn-lt"/>
              <a:ea typeface="+mn-ea"/>
              <a:cs typeface="Arial" pitchFamily="34" charset="0"/>
            </a:rPr>
            <a:t> stałe </a:t>
          </a:r>
          <a:r>
            <a:rPr kumimoji="0" lang="pl-PL" sz="2100" b="1" i="0" u="none" strike="noStrike" kern="1200" cap="none" spc="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rPr>
            <a:t>3.376.419,00 zł</a:t>
          </a:r>
          <a:endParaRPr lang="pl-PL" sz="2100" kern="1200" dirty="0">
            <a:solidFill>
              <a:srgbClr val="C00000"/>
            </a:solidFill>
            <a:latin typeface="+mn-lt"/>
          </a:endParaRP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pl-PL" sz="2100" b="0" i="0" u="none" strike="noStrike" kern="1200" cap="none" spc="0" normalizeH="0" baseline="0" noProof="0" dirty="0">
              <a:ln/>
              <a:effectLst/>
              <a:uLnTx/>
              <a:uFillTx/>
              <a:latin typeface="+mn-lt"/>
              <a:ea typeface="+mn-ea"/>
              <a:cs typeface="Arial" pitchFamily="34" charset="0"/>
            </a:rPr>
            <a:t>dodatki</a:t>
          </a:r>
          <a:r>
            <a:rPr kumimoji="0" lang="pl-PL" sz="2100" b="0" i="0" u="none" strike="noStrike" kern="1200" cap="none" spc="0" normalizeH="0" noProof="0" dirty="0">
              <a:ln/>
              <a:effectLst/>
              <a:uLnTx/>
              <a:uFillTx/>
              <a:latin typeface="+mn-lt"/>
              <a:ea typeface="+mn-ea"/>
              <a:cs typeface="Arial" pitchFamily="34" charset="0"/>
            </a:rPr>
            <a:t> mieszkaniowe </a:t>
          </a:r>
          <a:r>
            <a:rPr kumimoji="0" lang="pl-PL" sz="2100" b="1" i="0" u="none" strike="noStrike" kern="1200" cap="none" spc="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rPr>
            <a:t>2.300.000,00 zł</a:t>
          </a:r>
          <a:endParaRPr lang="pl-PL" sz="2100" kern="1200" dirty="0">
            <a:solidFill>
              <a:srgbClr val="C00000"/>
            </a:solidFill>
            <a:latin typeface="+mn-lt"/>
          </a:endParaRP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pl-PL" sz="2100" b="0" i="0" u="none" strike="noStrike" kern="1200" cap="none" spc="0" normalizeH="0" baseline="0" noProof="0" dirty="0">
              <a:ln/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rPr>
            <a:t>dożywianie dzieci i dorosłych </a:t>
          </a:r>
          <a:r>
            <a:rPr kumimoji="0" lang="pl-PL" sz="2100" b="1" i="0" u="none" strike="noStrike" kern="1200" cap="none" spc="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rPr>
            <a:t>1.286.398,00 zł</a:t>
          </a:r>
          <a:endParaRPr lang="pl-PL" sz="2100" kern="1200" dirty="0">
            <a:solidFill>
              <a:srgbClr val="C00000"/>
            </a:solidFill>
            <a:latin typeface="+mn-lt"/>
          </a:endParaRP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pl-PL" sz="2100" b="0" i="0" u="none" strike="noStrike" kern="1200" cap="none" spc="0" normalizeH="0" baseline="0" noProof="0" dirty="0">
              <a:ln/>
              <a:effectLst/>
              <a:uLnTx/>
              <a:uFillTx/>
              <a:latin typeface="+mn-lt"/>
              <a:ea typeface="+mn-ea"/>
              <a:cs typeface="Arial" pitchFamily="34" charset="0"/>
            </a:rPr>
            <a:t>rodziny</a:t>
          </a:r>
          <a:r>
            <a:rPr kumimoji="0" lang="pl-PL" sz="2100" b="0" i="0" u="none" strike="noStrike" kern="1200" cap="none" spc="0" normalizeH="0" noProof="0" dirty="0">
              <a:ln/>
              <a:effectLst/>
              <a:uLnTx/>
              <a:uFillTx/>
              <a:latin typeface="+mn-lt"/>
              <a:ea typeface="+mn-ea"/>
              <a:cs typeface="Arial" pitchFamily="34" charset="0"/>
            </a:rPr>
            <a:t> zastępcze i wspieranie rodziny </a:t>
          </a:r>
          <a:r>
            <a:rPr kumimoji="0" lang="pl-PL" sz="2100" b="1" i="0" u="none" strike="noStrike" kern="1200" cap="none" spc="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rPr>
            <a:t>2.149.797,00 zł</a:t>
          </a:r>
          <a:endParaRPr lang="pl-PL" sz="2100" kern="1200" dirty="0">
            <a:solidFill>
              <a:srgbClr val="C00000"/>
            </a:solidFill>
            <a:latin typeface="+mn-lt"/>
          </a:endParaRP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pl-PL" sz="2100" b="0" i="0" u="none" strike="noStrike" kern="1200" cap="none" spc="0" normalizeH="0" baseline="0" noProof="0" dirty="0">
              <a:ln/>
              <a:effectLst/>
              <a:uLnTx/>
              <a:uFillTx/>
              <a:latin typeface="+mn-lt"/>
              <a:ea typeface="+mn-ea"/>
              <a:cs typeface="Arial" pitchFamily="34" charset="0"/>
            </a:rPr>
            <a:t>usługi</a:t>
          </a:r>
          <a:r>
            <a:rPr kumimoji="0" lang="pl-PL" sz="2100" b="0" i="0" u="none" strike="noStrike" kern="1200" cap="none" spc="0" normalizeH="0" noProof="0" dirty="0">
              <a:ln/>
              <a:effectLst/>
              <a:uLnTx/>
              <a:uFillTx/>
              <a:latin typeface="+mn-lt"/>
              <a:ea typeface="+mn-ea"/>
              <a:cs typeface="Arial" pitchFamily="34" charset="0"/>
            </a:rPr>
            <a:t> opiekuńcze </a:t>
          </a:r>
          <a:r>
            <a:rPr lang="pl-PL" sz="2100" b="1" kern="1200" dirty="0">
              <a:solidFill>
                <a:srgbClr val="C00000"/>
              </a:solidFill>
              <a:latin typeface="+mn-lt"/>
              <a:cs typeface="Arial" pitchFamily="34" charset="0"/>
            </a:rPr>
            <a:t>210.936,00</a:t>
          </a:r>
          <a:r>
            <a:rPr kumimoji="0" lang="pl-PL" sz="2100" b="1" i="0" u="none" strike="noStrike" kern="1200" cap="none" spc="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rPr>
            <a:t> zł</a:t>
          </a:r>
          <a:endParaRPr lang="pl-PL" sz="2100" kern="1200" dirty="0">
            <a:solidFill>
              <a:srgbClr val="C00000"/>
            </a:solidFill>
            <a:latin typeface="+mn-lt"/>
          </a:endParaRP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pl-PL" sz="2100" b="0" i="0" u="none" strike="noStrike" kern="1200" cap="none" spc="0" normalizeH="0" baseline="0" noProof="0" dirty="0">
              <a:ln/>
              <a:effectLst/>
              <a:uLnTx/>
              <a:uFillTx/>
              <a:latin typeface="+mn-lt"/>
              <a:ea typeface="+mn-ea"/>
              <a:cs typeface="Arial" pitchFamily="34" charset="0"/>
            </a:rPr>
            <a:t>projekt</a:t>
          </a:r>
          <a:r>
            <a:rPr kumimoji="0" lang="pl-PL" sz="2100" b="0" i="0" u="none" strike="noStrike" kern="1200" cap="none" spc="0" normalizeH="0" noProof="0" dirty="0">
              <a:ln/>
              <a:effectLst/>
              <a:uLnTx/>
              <a:uFillTx/>
              <a:latin typeface="+mn-lt"/>
              <a:ea typeface="+mn-ea"/>
              <a:cs typeface="Arial" pitchFamily="34" charset="0"/>
            </a:rPr>
            <a:t> „Integracja II”  </a:t>
          </a:r>
          <a:r>
            <a:rPr kumimoji="0" lang="pl-PL" sz="2100" b="1" i="0" u="none" strike="noStrike" kern="1200" cap="none" spc="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rPr>
            <a:t>312.803,75 zł </a:t>
          </a:r>
          <a:endParaRPr lang="pl-PL" sz="2100" kern="1200" dirty="0">
            <a:solidFill>
              <a:srgbClr val="C00000"/>
            </a:solidFill>
            <a:latin typeface="+mn-lt"/>
          </a:endParaRP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100" kern="1200" dirty="0">
              <a:solidFill>
                <a:schemeClr val="tx1"/>
              </a:solidFill>
              <a:latin typeface="+mn-lt"/>
            </a:rPr>
            <a:t>projekt „Tomaszowskie Centrum Usług Społecznych” </a:t>
          </a:r>
          <a:r>
            <a:rPr lang="pl-PL" sz="2100" kern="1200" dirty="0">
              <a:solidFill>
                <a:srgbClr val="C00000"/>
              </a:solidFill>
              <a:latin typeface="+mn-lt"/>
            </a:rPr>
            <a:t> </a:t>
          </a:r>
          <a:r>
            <a:rPr lang="pl-PL" sz="2100" b="1" kern="1200" dirty="0">
              <a:solidFill>
                <a:srgbClr val="C00000"/>
              </a:solidFill>
              <a:latin typeface="+mn-lt"/>
            </a:rPr>
            <a:t>1.560.028,60 zł</a:t>
          </a:r>
        </a:p>
      </dsp:txBody>
      <dsp:txXfrm>
        <a:off x="267477" y="563932"/>
        <a:ext cx="7894730" cy="49443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AA779C-3ED6-4502-B05E-3BCED604679C}">
      <dsp:nvSpPr>
        <dsp:cNvPr id="0" name=""/>
        <dsp:cNvSpPr/>
      </dsp:nvSpPr>
      <dsp:spPr>
        <a:xfrm>
          <a:off x="4138394" y="2859701"/>
          <a:ext cx="2977287" cy="2697015"/>
        </a:xfrm>
        <a:prstGeom prst="gear9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solidFill>
                <a:srgbClr val="0070C0"/>
              </a:solidFill>
              <a:latin typeface="+mn-lt"/>
              <a:cs typeface="Arial" pitchFamily="34" charset="0"/>
            </a:rPr>
            <a:t>Zadania planowane </a:t>
          </a:r>
          <a:br>
            <a:rPr lang="pl-PL" sz="1400" b="1" kern="1200" dirty="0">
              <a:solidFill>
                <a:srgbClr val="0070C0"/>
              </a:solidFill>
              <a:latin typeface="+mn-lt"/>
              <a:cs typeface="Arial" pitchFamily="34" charset="0"/>
            </a:rPr>
          </a:br>
          <a:r>
            <a:rPr lang="pl-PL" sz="1400" b="1" kern="1200" dirty="0">
              <a:solidFill>
                <a:srgbClr val="0070C0"/>
              </a:solidFill>
              <a:latin typeface="+mn-lt"/>
              <a:cs typeface="Arial" pitchFamily="34" charset="0"/>
            </a:rPr>
            <a:t>do sfinansowania </a:t>
          </a:r>
          <a:br>
            <a:rPr lang="pl-PL" sz="1400" b="1" kern="1200" dirty="0">
              <a:solidFill>
                <a:srgbClr val="0070C0"/>
              </a:solidFill>
              <a:latin typeface="+mn-lt"/>
              <a:cs typeface="Arial" pitchFamily="34" charset="0"/>
            </a:rPr>
          </a:br>
          <a:r>
            <a:rPr lang="pl-PL" sz="1400" b="1" kern="1200" dirty="0">
              <a:solidFill>
                <a:srgbClr val="0070C0"/>
              </a:solidFill>
              <a:latin typeface="+mn-lt"/>
              <a:cs typeface="Arial" pitchFamily="34" charset="0"/>
            </a:rPr>
            <a:t>z udziałem środków Unii Europejskiej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>
              <a:solidFill>
                <a:srgbClr val="C00000"/>
              </a:solidFill>
              <a:latin typeface="+mn-lt"/>
              <a:cs typeface="Arial" pitchFamily="34" charset="0"/>
            </a:rPr>
            <a:t>10.100.304,33 zł</a:t>
          </a:r>
          <a:endParaRPr lang="pl-PL" sz="1600" b="1" kern="1200" dirty="0">
            <a:solidFill>
              <a:srgbClr val="C00000"/>
            </a:solidFill>
            <a:latin typeface="+mn-lt"/>
          </a:endParaRPr>
        </a:p>
      </dsp:txBody>
      <dsp:txXfrm>
        <a:off x="4716014" y="3491464"/>
        <a:ext cx="1822047" cy="1386321"/>
      </dsp:txXfrm>
    </dsp:sp>
    <dsp:sp modelId="{9AB932B9-83BB-4F2B-B7C5-78ED41E8BC27}">
      <dsp:nvSpPr>
        <dsp:cNvPr id="0" name=""/>
        <dsp:cNvSpPr/>
      </dsp:nvSpPr>
      <dsp:spPr>
        <a:xfrm>
          <a:off x="1714511" y="1576550"/>
          <a:ext cx="3043966" cy="2811306"/>
        </a:xfrm>
        <a:prstGeom prst="gear6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solidFill>
                <a:srgbClr val="0070C0"/>
              </a:solidFill>
              <a:latin typeface="+mn-lt"/>
              <a:cs typeface="Arial" pitchFamily="34" charset="0"/>
            </a:rPr>
            <a:t>Zadania inwestycyjne realizowane </a:t>
          </a:r>
          <a:br>
            <a:rPr lang="pl-PL" sz="1400" b="1" kern="1200" dirty="0">
              <a:solidFill>
                <a:srgbClr val="0070C0"/>
              </a:solidFill>
              <a:latin typeface="+mn-lt"/>
              <a:cs typeface="Arial" pitchFamily="34" charset="0"/>
            </a:rPr>
          </a:br>
          <a:r>
            <a:rPr lang="pl-PL" sz="1400" b="1" kern="1200" dirty="0">
              <a:solidFill>
                <a:srgbClr val="0070C0"/>
              </a:solidFill>
              <a:latin typeface="+mn-lt"/>
              <a:cs typeface="Arial" pitchFamily="34" charset="0"/>
            </a:rPr>
            <a:t>ze środków własnych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>
              <a:solidFill>
                <a:srgbClr val="C00000"/>
              </a:solidFill>
              <a:latin typeface="+mn-lt"/>
              <a:cs typeface="Arial" pitchFamily="34" charset="0"/>
            </a:rPr>
            <a:t>21.483.406,15 zł</a:t>
          </a:r>
          <a:endParaRPr lang="pl-PL" sz="1600" b="1" kern="1200" dirty="0">
            <a:solidFill>
              <a:srgbClr val="C00000"/>
            </a:solidFill>
            <a:latin typeface="+mn-lt"/>
          </a:endParaRPr>
        </a:p>
      </dsp:txBody>
      <dsp:txXfrm>
        <a:off x="2456086" y="2288582"/>
        <a:ext cx="1560816" cy="1387242"/>
      </dsp:txXfrm>
    </dsp:sp>
    <dsp:sp modelId="{276A7499-95FC-4422-A46F-305216D50DFA}">
      <dsp:nvSpPr>
        <dsp:cNvPr id="0" name=""/>
        <dsp:cNvSpPr/>
      </dsp:nvSpPr>
      <dsp:spPr>
        <a:xfrm rot="20700000">
          <a:off x="3317807" y="104856"/>
          <a:ext cx="2743214" cy="3009590"/>
        </a:xfrm>
        <a:prstGeom prst="gear6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solidFill>
                <a:srgbClr val="0070C0"/>
              </a:solidFill>
              <a:latin typeface="+mn-lt"/>
            </a:rPr>
            <a:t>Zadania z udziałem innych środków </a:t>
          </a:r>
          <a:r>
            <a:rPr lang="pl-PL" sz="1600" b="1" kern="1200" dirty="0">
              <a:solidFill>
                <a:srgbClr val="C00000"/>
              </a:solidFill>
              <a:latin typeface="+mn-lt"/>
            </a:rPr>
            <a:t>17.914.801,21 zł</a:t>
          </a:r>
        </a:p>
      </dsp:txBody>
      <dsp:txXfrm rot="-20700000">
        <a:off x="3903675" y="780747"/>
        <a:ext cx="1571478" cy="1657808"/>
      </dsp:txXfrm>
    </dsp:sp>
    <dsp:sp modelId="{B659FF4A-2A2E-4204-81D6-BEDCFDC5AC7D}">
      <dsp:nvSpPr>
        <dsp:cNvPr id="0" name=""/>
        <dsp:cNvSpPr/>
      </dsp:nvSpPr>
      <dsp:spPr>
        <a:xfrm>
          <a:off x="3940023" y="2088774"/>
          <a:ext cx="3771926" cy="4159793"/>
        </a:xfrm>
        <a:prstGeom prst="circularArrow">
          <a:avLst>
            <a:gd name="adj1" fmla="val 4688"/>
            <a:gd name="adj2" fmla="val 299029"/>
            <a:gd name="adj3" fmla="val 2538373"/>
            <a:gd name="adj4" fmla="val 15814240"/>
            <a:gd name="adj5" fmla="val 5469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7D73B59-FC6F-43C8-81E9-21B368959254}">
      <dsp:nvSpPr>
        <dsp:cNvPr id="0" name=""/>
        <dsp:cNvSpPr/>
      </dsp:nvSpPr>
      <dsp:spPr>
        <a:xfrm>
          <a:off x="1569261" y="1326555"/>
          <a:ext cx="2740540" cy="274054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0389BFA-FEA6-4443-BC3C-53957C6FF446}">
      <dsp:nvSpPr>
        <dsp:cNvPr id="0" name=""/>
        <dsp:cNvSpPr/>
      </dsp:nvSpPr>
      <dsp:spPr>
        <a:xfrm rot="727140">
          <a:off x="2956159" y="-151374"/>
          <a:ext cx="2954854" cy="295485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BFD605-E9FE-4867-96E0-3419FA88D107}" type="datetimeFigureOut">
              <a:rPr lang="pl-PL" smtClean="0"/>
              <a:pPr/>
              <a:t>17.01.2019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9671"/>
            <a:ext cx="2945659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3" y="9429671"/>
            <a:ext cx="2945659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0967F7-DE85-4A76-8443-B3D1A8478E8A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041F70-C218-40B5-8C78-3CB1361F8BCE}" type="datetimeFigureOut">
              <a:rPr lang="pl-PL" smtClean="0"/>
              <a:pPr/>
              <a:t>17.01.2019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5629"/>
            <a:ext cx="5438140" cy="4467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9671"/>
            <a:ext cx="2945659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9671"/>
            <a:ext cx="2945659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42874E-B7E2-48F3-BBD6-378DF4D02673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2874E-B7E2-48F3-BBD6-378DF4D02673}" type="slidenum">
              <a:rPr lang="pl-PL" smtClean="0"/>
              <a:pPr/>
              <a:t>3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2874E-B7E2-48F3-BBD6-378DF4D02673}" type="slidenum">
              <a:rPr lang="pl-PL" smtClean="0"/>
              <a:pPr/>
              <a:t>16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2874E-B7E2-48F3-BBD6-378DF4D02673}" type="slidenum">
              <a:rPr lang="pl-PL" smtClean="0"/>
              <a:pPr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2098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90FF-7A13-43A8-A886-549CA220E8AB}" type="datetimeFigureOut">
              <a:rPr lang="pl-PL" smtClean="0"/>
              <a:pPr/>
              <a:t>17.01.2019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530AE-8D8A-4874-AC4E-FA325A5910D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90FF-7A13-43A8-A886-549CA220E8AB}" type="datetimeFigureOut">
              <a:rPr lang="pl-PL" smtClean="0"/>
              <a:pPr/>
              <a:t>17.01.2019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530AE-8D8A-4874-AC4E-FA325A5910D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90FF-7A13-43A8-A886-549CA220E8AB}" type="datetimeFigureOut">
              <a:rPr lang="pl-PL" smtClean="0"/>
              <a:pPr/>
              <a:t>17.01.2019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530AE-8D8A-4874-AC4E-FA325A5910D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90FF-7A13-43A8-A886-549CA220E8AB}" type="datetimeFigureOut">
              <a:rPr lang="pl-PL" smtClean="0"/>
              <a:pPr/>
              <a:t>17.01.2019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530AE-8D8A-4874-AC4E-FA325A5910D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90FF-7A13-43A8-A886-549CA220E8AB}" type="datetimeFigureOut">
              <a:rPr lang="pl-PL" smtClean="0"/>
              <a:pPr/>
              <a:t>17.01.2019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530AE-8D8A-4874-AC4E-FA325A5910D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90FF-7A13-43A8-A886-549CA220E8AB}" type="datetimeFigureOut">
              <a:rPr lang="pl-PL" smtClean="0"/>
              <a:pPr/>
              <a:t>17.01.2019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530AE-8D8A-4874-AC4E-FA325A5910D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90FF-7A13-43A8-A886-549CA220E8AB}" type="datetimeFigureOut">
              <a:rPr lang="pl-PL" smtClean="0"/>
              <a:pPr/>
              <a:t>17.01.2019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530AE-8D8A-4874-AC4E-FA325A5910D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90FF-7A13-43A8-A886-549CA220E8AB}" type="datetimeFigureOut">
              <a:rPr lang="pl-PL" smtClean="0"/>
              <a:pPr/>
              <a:t>17.01.2019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530AE-8D8A-4874-AC4E-FA325A5910D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90FF-7A13-43A8-A886-549CA220E8AB}" type="datetimeFigureOut">
              <a:rPr lang="pl-PL" smtClean="0"/>
              <a:pPr/>
              <a:t>17.01.2019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530AE-8D8A-4874-AC4E-FA325A5910D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90FF-7A13-43A8-A886-549CA220E8AB}" type="datetimeFigureOut">
              <a:rPr lang="pl-PL" smtClean="0"/>
              <a:pPr/>
              <a:t>17.01.2019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530AE-8D8A-4874-AC4E-FA325A5910D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90FF-7A13-43A8-A886-549CA220E8AB}" type="datetimeFigureOut">
              <a:rPr lang="pl-PL" smtClean="0"/>
              <a:pPr/>
              <a:t>17.01.2019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530AE-8D8A-4874-AC4E-FA325A5910D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B90FF-7A13-43A8-A886-549CA220E8AB}" type="datetimeFigureOut">
              <a:rPr lang="pl-PL" smtClean="0"/>
              <a:pPr/>
              <a:t>17.01.2019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530AE-8D8A-4874-AC4E-FA325A5910D3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7.gi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3.jpeg"/><Relationship Id="rId10" Type="http://schemas.openxmlformats.org/officeDocument/2006/relationships/image" Target="../media/image22.png"/><Relationship Id="rId4" Type="http://schemas.openxmlformats.org/officeDocument/2006/relationships/image" Target="../media/image4.jpeg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4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3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3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57158" y="1928802"/>
            <a:ext cx="8532440" cy="2386028"/>
          </a:xfrm>
        </p:spPr>
        <p:txBody>
          <a:bodyPr>
            <a:normAutofit fontScale="90000"/>
          </a:bodyPr>
          <a:lstStyle/>
          <a:p>
            <a:pPr>
              <a:spcBef>
                <a:spcPts val="600"/>
              </a:spcBef>
            </a:pPr>
            <a:r>
              <a:rPr lang="pl-PL" sz="5400" b="1" dirty="0">
                <a:solidFill>
                  <a:srgbClr val="3991F1"/>
                </a:solidFill>
                <a:latin typeface="+mn-lt"/>
                <a:cs typeface="Arial" pitchFamily="34" charset="0"/>
              </a:rPr>
              <a:t>PROJEKT BUDŻETU MIASTA </a:t>
            </a:r>
            <a:r>
              <a:rPr lang="pl-PL" sz="5300" b="1" dirty="0">
                <a:solidFill>
                  <a:srgbClr val="3991F1"/>
                </a:solidFill>
                <a:latin typeface="+mn-lt"/>
                <a:cs typeface="Arial" pitchFamily="34" charset="0"/>
              </a:rPr>
              <a:t/>
            </a:r>
            <a:br>
              <a:rPr lang="pl-PL" sz="5300" b="1" dirty="0">
                <a:solidFill>
                  <a:srgbClr val="3991F1"/>
                </a:solidFill>
                <a:latin typeface="+mn-lt"/>
                <a:cs typeface="Arial" pitchFamily="34" charset="0"/>
              </a:rPr>
            </a:br>
            <a:r>
              <a:rPr lang="pl-PL" sz="5400" b="1" dirty="0">
                <a:solidFill>
                  <a:srgbClr val="3991F1"/>
                </a:solidFill>
                <a:latin typeface="+mn-lt"/>
                <a:cs typeface="Arial" pitchFamily="34" charset="0"/>
              </a:rPr>
              <a:t>TOMASZOWA MAZOWIECKIEGO </a:t>
            </a:r>
            <a:r>
              <a:rPr lang="pl-PL" b="1" dirty="0">
                <a:solidFill>
                  <a:srgbClr val="3EA6EC"/>
                </a:solidFill>
                <a:latin typeface="+mn-lt"/>
                <a:cs typeface="Arial" pitchFamily="34" charset="0"/>
              </a:rPr>
              <a:t/>
            </a:r>
            <a:br>
              <a:rPr lang="pl-PL" b="1" dirty="0">
                <a:solidFill>
                  <a:srgbClr val="3EA6EC"/>
                </a:solidFill>
                <a:latin typeface="+mn-lt"/>
                <a:cs typeface="Arial" pitchFamily="34" charset="0"/>
              </a:rPr>
            </a:br>
            <a:r>
              <a:rPr lang="pl-PL" b="1" spc="300" dirty="0">
                <a:latin typeface="+mn-lt"/>
                <a:cs typeface="Arial" pitchFamily="34" charset="0"/>
              </a:rPr>
              <a:t>na 2019 rok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214291"/>
            <a:ext cx="1428760" cy="152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4714884"/>
            <a:ext cx="4243746" cy="1661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/>
          <p:cNvSpPr>
            <a:spLocks noGrp="1"/>
          </p:cNvSpPr>
          <p:nvPr>
            <p:ph idx="1"/>
          </p:nvPr>
        </p:nvSpPr>
        <p:spPr>
          <a:xfrm>
            <a:off x="928662" y="980728"/>
            <a:ext cx="7286676" cy="614354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pl-PL" sz="2800" b="1" u="sng" dirty="0">
                <a:solidFill>
                  <a:srgbClr val="0070C0"/>
                </a:solidFill>
                <a:cs typeface="Arial" pitchFamily="34" charset="0"/>
              </a:rPr>
              <a:t>WSPARCIE SPOŁECZNE I RODZINA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2000232" y="1500174"/>
            <a:ext cx="3000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C00000"/>
                </a:solidFill>
                <a:cs typeface="Arial" pitchFamily="34" charset="0"/>
              </a:rPr>
              <a:t>80.632.569,45 zł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5429256" y="2571744"/>
            <a:ext cx="3000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C00000"/>
                </a:solidFill>
                <a:cs typeface="Arial" pitchFamily="34" charset="0"/>
              </a:rPr>
              <a:t>63.884.645,00 zł</a:t>
            </a:r>
          </a:p>
        </p:txBody>
      </p:sp>
      <p:sp>
        <p:nvSpPr>
          <p:cNvPr id="10" name="Symbol zastępczy zawartości 2"/>
          <p:cNvSpPr txBox="1">
            <a:spLocks/>
          </p:cNvSpPr>
          <p:nvPr/>
        </p:nvSpPr>
        <p:spPr>
          <a:xfrm>
            <a:off x="5000628" y="1571612"/>
            <a:ext cx="3357586" cy="428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itchFamily="34" charset="0"/>
              </a:rPr>
              <a:t>(35,36% wydatków</a:t>
            </a:r>
            <a:r>
              <a:rPr kumimoji="0" lang="pl-PL" sz="2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itchFamily="34" charset="0"/>
              </a:rPr>
              <a:t> bieżących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itchFamily="34" charset="0"/>
              </a:rPr>
              <a:t>)</a:t>
            </a:r>
          </a:p>
        </p:txBody>
      </p:sp>
      <p:sp>
        <p:nvSpPr>
          <p:cNvPr id="11" name="Symbol zastępczy zawartości 2"/>
          <p:cNvSpPr txBox="1">
            <a:spLocks/>
          </p:cNvSpPr>
          <p:nvPr/>
        </p:nvSpPr>
        <p:spPr>
          <a:xfrm>
            <a:off x="0" y="2571744"/>
            <a:ext cx="6120680" cy="614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400" dirty="0">
                <a:cs typeface="Arial" pitchFamily="34" charset="0"/>
              </a:rPr>
              <a:t>D</a:t>
            </a:r>
            <a:r>
              <a:rPr kumimoji="0" lang="pl-PL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otacja</a:t>
            </a:r>
            <a:r>
              <a:rPr kumimoji="0" lang="pl-PL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 z budżetu państwa wyniesie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12" name="Symbol zastępczy zawartości 2"/>
          <p:cNvSpPr txBox="1">
            <a:spLocks/>
          </p:cNvSpPr>
          <p:nvPr/>
        </p:nvSpPr>
        <p:spPr>
          <a:xfrm>
            <a:off x="72007" y="3056563"/>
            <a:ext cx="9144000" cy="11814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oraz ze </a:t>
            </a:r>
            <a:r>
              <a:rPr lang="pl-PL" sz="2400" dirty="0">
                <a:cs typeface="Arial" pitchFamily="34" charset="0"/>
              </a:rPr>
              <a:t>ś</a:t>
            </a:r>
            <a:r>
              <a:rPr kumimoji="0" lang="pl-PL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rodków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 EFS  wyniesie                          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Arial" pitchFamily="34" charset="0"/>
              </a:rPr>
              <a:t>1.788.732,84 zł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co</a:t>
            </a:r>
            <a:r>
              <a:rPr kumimoji="0" lang="pl-PL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 pozwoli na pokrycie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lang="pl-PL" sz="2400" dirty="0">
                <a:cs typeface="Arial" pitchFamily="34" charset="0"/>
              </a:rPr>
              <a:t>81,45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%</a:t>
            </a:r>
            <a:r>
              <a:rPr kumimoji="0" lang="pl-PL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wydatków na pomoc społeczną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1285852" y="4286256"/>
            <a:ext cx="378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u="sng" dirty="0">
                <a:cs typeface="Arial" pitchFamily="34" charset="0"/>
              </a:rPr>
              <a:t>Różnica w wysokości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4500562" y="4286256"/>
            <a:ext cx="3000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C00000"/>
                </a:solidFill>
                <a:cs typeface="Arial" pitchFamily="34" charset="0"/>
              </a:rPr>
              <a:t>14.959.191,61</a:t>
            </a:r>
            <a:r>
              <a:rPr lang="pl-PL" sz="2800" b="1" dirty="0">
                <a:solidFill>
                  <a:srgbClr val="C00000"/>
                </a:solidFill>
                <a:cs typeface="Arial" pitchFamily="34" charset="0"/>
              </a:rPr>
              <a:t> zł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1285852" y="4857760"/>
            <a:ext cx="7715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u="sng" dirty="0">
                <a:cs typeface="Arial" pitchFamily="34" charset="0"/>
              </a:rPr>
              <a:t>zostanie pokryta z dochodów własnych Miasta.</a:t>
            </a:r>
            <a:endParaRPr lang="pl-PL" sz="2400" u="sng" dirty="0"/>
          </a:p>
        </p:txBody>
      </p:sp>
      <p:pic>
        <p:nvPicPr>
          <p:cNvPr id="21506" name="Picture 2" descr="http://politykaspoleczna.um.warszawa.pl/sites/politykaspoleczna.um.warszawa.pl/files/serwisspecjalnyum_logo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3" y="5742073"/>
            <a:ext cx="4644007" cy="1115927"/>
          </a:xfrm>
          <a:prstGeom prst="rect">
            <a:avLst/>
          </a:prstGeom>
          <a:noFill/>
        </p:spPr>
      </p:pic>
      <p:pic>
        <p:nvPicPr>
          <p:cNvPr id="16" name="Picture 2" descr="http://politykaspoleczna.um.warszawa.pl/sites/politykaspoleczna.um.warszawa.pl/files/serwisspecjalnyum_logo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5742073"/>
            <a:ext cx="4644007" cy="1115927"/>
          </a:xfrm>
          <a:prstGeom prst="rect">
            <a:avLst/>
          </a:prstGeom>
          <a:noFill/>
        </p:spPr>
      </p:pic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42852"/>
            <a:ext cx="402931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ytuł 1"/>
          <p:cNvSpPr>
            <a:spLocks noGrp="1"/>
          </p:cNvSpPr>
          <p:nvPr>
            <p:ph type="title"/>
          </p:nvPr>
        </p:nvSpPr>
        <p:spPr>
          <a:xfrm>
            <a:off x="1264444" y="142875"/>
            <a:ext cx="6615113" cy="582613"/>
          </a:xfrm>
        </p:spPr>
        <p:txBody>
          <a:bodyPr>
            <a:normAutofit/>
          </a:bodyPr>
          <a:lstStyle/>
          <a:p>
            <a:r>
              <a:rPr lang="pl-PL" sz="2000" dirty="0">
                <a:latin typeface="+mn-lt"/>
                <a:cs typeface="Arial" pitchFamily="34" charset="0"/>
              </a:rPr>
              <a:t>Budżet Miasta Tomaszowa Mazowieckiego na rok 2019</a:t>
            </a:r>
          </a:p>
        </p:txBody>
      </p:sp>
      <p:pic>
        <p:nvPicPr>
          <p:cNvPr id="23" name="Picture 2" descr="C:\Users\Anna Przybyłkowicz\Desktop\kreska_czerwon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571480"/>
            <a:ext cx="5984644" cy="2857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zawartości 2"/>
          <p:cNvSpPr txBox="1">
            <a:spLocks/>
          </p:cNvSpPr>
          <p:nvPr/>
        </p:nvSpPr>
        <p:spPr>
          <a:xfrm>
            <a:off x="500034" y="1000108"/>
            <a:ext cx="2880320" cy="12961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indent="-34290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2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42852"/>
            <a:ext cx="402931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Tytuł 1"/>
          <p:cNvSpPr>
            <a:spLocks noGrp="1"/>
          </p:cNvSpPr>
          <p:nvPr>
            <p:ph type="title"/>
          </p:nvPr>
        </p:nvSpPr>
        <p:spPr>
          <a:xfrm>
            <a:off x="1264444" y="142875"/>
            <a:ext cx="6615113" cy="582613"/>
          </a:xfrm>
        </p:spPr>
        <p:txBody>
          <a:bodyPr>
            <a:normAutofit/>
          </a:bodyPr>
          <a:lstStyle/>
          <a:p>
            <a:r>
              <a:rPr lang="pl-PL" sz="2000" dirty="0">
                <a:latin typeface="+mn-lt"/>
                <a:cs typeface="Arial" pitchFamily="34" charset="0"/>
              </a:rPr>
              <a:t>Budżet Miasta Tomaszowa Mazowieckiego na rok 2019</a:t>
            </a:r>
          </a:p>
        </p:txBody>
      </p:sp>
      <p:pic>
        <p:nvPicPr>
          <p:cNvPr id="33" name="Picture 2" descr="C:\Users\Anna Przybyłkowicz\Desktop\kreska_czerwo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571480"/>
            <a:ext cx="5984644" cy="285752"/>
          </a:xfrm>
          <a:prstGeom prst="rect">
            <a:avLst/>
          </a:prstGeom>
          <a:noFill/>
        </p:spPr>
      </p:pic>
      <p:graphicFrame>
        <p:nvGraphicFramePr>
          <p:cNvPr id="34" name="Diagram 33"/>
          <p:cNvGraphicFramePr/>
          <p:nvPr>
            <p:extLst>
              <p:ext uri="{D42A27DB-BD31-4B8C-83A1-F6EECF244321}">
                <p14:modId xmlns:p14="http://schemas.microsoft.com/office/powerpoint/2010/main" val="1457393627"/>
              </p:ext>
            </p:extLst>
          </p:nvPr>
        </p:nvGraphicFramePr>
        <p:xfrm>
          <a:off x="500034" y="785794"/>
          <a:ext cx="8429684" cy="6072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5" name="Picture 15" descr="http://www.bip.gov.pl/img/subjects/23961?nocache=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86644" y="3143248"/>
            <a:ext cx="1019915" cy="1143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rostokąt zaokrąglony 43"/>
          <p:cNvSpPr/>
          <p:nvPr/>
        </p:nvSpPr>
        <p:spPr>
          <a:xfrm>
            <a:off x="5786446" y="4572008"/>
            <a:ext cx="3000396" cy="178595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Prostokąt zaokrąglony 28"/>
          <p:cNvSpPr/>
          <p:nvPr/>
        </p:nvSpPr>
        <p:spPr>
          <a:xfrm>
            <a:off x="214282" y="4572008"/>
            <a:ext cx="2928958" cy="171451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Prostokąt zaokrąglony 27"/>
          <p:cNvSpPr/>
          <p:nvPr/>
        </p:nvSpPr>
        <p:spPr>
          <a:xfrm>
            <a:off x="5786446" y="2285992"/>
            <a:ext cx="2928958" cy="157163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rostokąt zaokrąglony 26"/>
          <p:cNvSpPr/>
          <p:nvPr/>
        </p:nvSpPr>
        <p:spPr>
          <a:xfrm>
            <a:off x="2964645" y="2994040"/>
            <a:ext cx="3000396" cy="2553033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Prostokąt zaokrąglony 25"/>
          <p:cNvSpPr/>
          <p:nvPr/>
        </p:nvSpPr>
        <p:spPr>
          <a:xfrm>
            <a:off x="214282" y="2285992"/>
            <a:ext cx="2857520" cy="164307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489" name="AutoShape 9" descr="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0491" name="AutoShape 11" descr="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0493" name="AutoShape 13" descr="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3" name="pole tekstowe 32"/>
          <p:cNvSpPr txBox="1"/>
          <p:nvPr/>
        </p:nvSpPr>
        <p:spPr>
          <a:xfrm>
            <a:off x="214282" y="1000108"/>
            <a:ext cx="71438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300" dirty="0">
                <a:cs typeface="Arial" pitchFamily="34" charset="0"/>
              </a:rPr>
              <a:t>W ramach polityki społecznej sfinansujemy także funkcjonowanie żłobka w kwocie </a:t>
            </a:r>
            <a:r>
              <a:rPr lang="pl-PL" sz="2300" b="1" dirty="0">
                <a:solidFill>
                  <a:srgbClr val="CC0000"/>
                </a:solidFill>
                <a:cs typeface="Arial" pitchFamily="34" charset="0"/>
              </a:rPr>
              <a:t>1.207.917,00 zł </a:t>
            </a:r>
            <a:br>
              <a:rPr lang="pl-PL" sz="2300" b="1" dirty="0">
                <a:solidFill>
                  <a:srgbClr val="CC0000"/>
                </a:solidFill>
                <a:cs typeface="Arial" pitchFamily="34" charset="0"/>
              </a:rPr>
            </a:br>
            <a:r>
              <a:rPr lang="pl-PL" sz="2300" dirty="0">
                <a:cs typeface="Arial" pitchFamily="34" charset="0"/>
              </a:rPr>
              <a:t>oraz pozostałą działalność pomocy społecznej na kwoty: </a:t>
            </a:r>
          </a:p>
        </p:txBody>
      </p:sp>
      <p:sp>
        <p:nvSpPr>
          <p:cNvPr id="34" name="Symbol zastępczy zawartości 2"/>
          <p:cNvSpPr txBox="1">
            <a:spLocks/>
          </p:cNvSpPr>
          <p:nvPr/>
        </p:nvSpPr>
        <p:spPr>
          <a:xfrm>
            <a:off x="3286116" y="4714884"/>
            <a:ext cx="2143140" cy="285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itchFamily="34" charset="0"/>
              </a:rPr>
              <a:t>149.444,00 zł</a:t>
            </a:r>
          </a:p>
        </p:txBody>
      </p:sp>
      <p:sp>
        <p:nvSpPr>
          <p:cNvPr id="35" name="Symbol zastępczy zawartości 2"/>
          <p:cNvSpPr txBox="1">
            <a:spLocks/>
          </p:cNvSpPr>
          <p:nvPr/>
        </p:nvSpPr>
        <p:spPr>
          <a:xfrm>
            <a:off x="3071802" y="3357562"/>
            <a:ext cx="2786082" cy="1214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indent="-34290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2600" b="0" i="0" u="none" strike="noStrike" kern="1200" cap="none" spc="0" normalizeH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2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Arial" pitchFamily="34" charset="0"/>
            </a:endParaRPr>
          </a:p>
        </p:txBody>
      </p:sp>
      <p:sp>
        <p:nvSpPr>
          <p:cNvPr id="36" name="Symbol zastępczy zawartości 2"/>
          <p:cNvSpPr txBox="1">
            <a:spLocks/>
          </p:cNvSpPr>
          <p:nvPr/>
        </p:nvSpPr>
        <p:spPr>
          <a:xfrm>
            <a:off x="500034" y="2428868"/>
            <a:ext cx="2357454" cy="7858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indent="-34290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000" dirty="0">
                <a:solidFill>
                  <a:schemeClr val="bg1"/>
                </a:solidFill>
                <a:cs typeface="Arial" pitchFamily="34" charset="0"/>
              </a:rPr>
              <a:t>zadania z zakresu </a:t>
            </a:r>
          </a:p>
          <a:p>
            <a:pPr marR="0" lvl="0" indent="-34290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000" dirty="0">
                <a:solidFill>
                  <a:schemeClr val="bg1"/>
                </a:solidFill>
                <a:cs typeface="Arial" pitchFamily="34" charset="0"/>
              </a:rPr>
              <a:t>pomocy </a:t>
            </a:r>
            <a:r>
              <a:rPr kumimoji="0" lang="pl-PL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itchFamily="34" charset="0"/>
              </a:rPr>
              <a:t>społecznej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" pitchFamily="34" charset="0"/>
            </a:endParaRPr>
          </a:p>
        </p:txBody>
      </p:sp>
      <p:sp>
        <p:nvSpPr>
          <p:cNvPr id="37" name="Symbol zastępczy zawartości 2"/>
          <p:cNvSpPr txBox="1">
            <a:spLocks/>
          </p:cNvSpPr>
          <p:nvPr/>
        </p:nvSpPr>
        <p:spPr>
          <a:xfrm>
            <a:off x="500034" y="3143248"/>
            <a:ext cx="2214578" cy="571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itchFamily="34" charset="0"/>
              </a:rPr>
              <a:t>308.200,00 zł</a:t>
            </a:r>
          </a:p>
        </p:txBody>
      </p:sp>
      <p:sp>
        <p:nvSpPr>
          <p:cNvPr id="38" name="Symbol zastępczy zawartości 2"/>
          <p:cNvSpPr txBox="1">
            <a:spLocks/>
          </p:cNvSpPr>
          <p:nvPr/>
        </p:nvSpPr>
        <p:spPr>
          <a:xfrm>
            <a:off x="642910" y="5643578"/>
            <a:ext cx="2214578" cy="428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600" b="1" dirty="0">
                <a:cs typeface="Arial" pitchFamily="34" charset="0"/>
              </a:rPr>
              <a:t>194.400,00</a:t>
            </a:r>
            <a:r>
              <a:rPr kumimoji="0" lang="pl-PL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itchFamily="34" charset="0"/>
              </a:rPr>
              <a:t> zł</a:t>
            </a:r>
          </a:p>
        </p:txBody>
      </p:sp>
      <p:sp>
        <p:nvSpPr>
          <p:cNvPr id="39" name="Symbol zastępczy zawartości 2"/>
          <p:cNvSpPr txBox="1">
            <a:spLocks/>
          </p:cNvSpPr>
          <p:nvPr/>
        </p:nvSpPr>
        <p:spPr>
          <a:xfrm>
            <a:off x="642910" y="4714884"/>
            <a:ext cx="1928826" cy="1000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indent="-34290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itchFamily="34" charset="0"/>
              </a:rPr>
              <a:t>finansowanie prac</a:t>
            </a:r>
            <a:r>
              <a:rPr kumimoji="0" lang="pl-PL" sz="20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itchFamily="34" charset="0"/>
              </a:rPr>
              <a:t> społecznie użytecznych</a:t>
            </a:r>
            <a:endParaRPr kumimoji="0" lang="pl-PL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" pitchFamily="34" charset="0"/>
            </a:endParaRPr>
          </a:p>
        </p:txBody>
      </p:sp>
      <p:sp>
        <p:nvSpPr>
          <p:cNvPr id="40" name="Symbol zastępczy zawartości 2"/>
          <p:cNvSpPr txBox="1">
            <a:spLocks/>
          </p:cNvSpPr>
          <p:nvPr/>
        </p:nvSpPr>
        <p:spPr>
          <a:xfrm>
            <a:off x="6072198" y="4786322"/>
            <a:ext cx="2286016" cy="857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indent="-34290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000" dirty="0">
                <a:solidFill>
                  <a:schemeClr val="bg1"/>
                </a:solidFill>
                <a:cs typeface="Arial" pitchFamily="34" charset="0"/>
              </a:rPr>
              <a:t>finansowanie Domu Dziennego Pobytu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" pitchFamily="34" charset="0"/>
            </a:endParaRPr>
          </a:p>
        </p:txBody>
      </p:sp>
      <p:sp>
        <p:nvSpPr>
          <p:cNvPr id="41" name="Symbol zastępczy zawartości 2"/>
          <p:cNvSpPr txBox="1">
            <a:spLocks/>
          </p:cNvSpPr>
          <p:nvPr/>
        </p:nvSpPr>
        <p:spPr>
          <a:xfrm>
            <a:off x="6143636" y="5572140"/>
            <a:ext cx="2286016" cy="428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itchFamily="34" charset="0"/>
              </a:rPr>
              <a:t>120.884,00</a:t>
            </a:r>
            <a:r>
              <a:rPr kumimoji="0" lang="pl-PL" sz="2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  <a:ea typeface="+mn-ea"/>
                <a:cs typeface="Arial" pitchFamily="34" charset="0"/>
              </a:rPr>
              <a:t> </a:t>
            </a:r>
            <a:r>
              <a:rPr kumimoji="0" lang="pl-PL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itchFamily="34" charset="0"/>
              </a:rPr>
              <a:t>zł</a:t>
            </a:r>
          </a:p>
        </p:txBody>
      </p:sp>
      <p:sp>
        <p:nvSpPr>
          <p:cNvPr id="42" name="Symbol zastępczy zawartości 2"/>
          <p:cNvSpPr txBox="1">
            <a:spLocks/>
          </p:cNvSpPr>
          <p:nvPr/>
        </p:nvSpPr>
        <p:spPr>
          <a:xfrm>
            <a:off x="6286512" y="2428868"/>
            <a:ext cx="1500198" cy="6429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indent="-34290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itchFamily="34" charset="0"/>
              </a:rPr>
              <a:t>pozostała działalność</a:t>
            </a:r>
          </a:p>
        </p:txBody>
      </p:sp>
      <p:sp>
        <p:nvSpPr>
          <p:cNvPr id="43" name="Symbol zastępczy zawartości 2"/>
          <p:cNvSpPr txBox="1">
            <a:spLocks/>
          </p:cNvSpPr>
          <p:nvPr/>
        </p:nvSpPr>
        <p:spPr>
          <a:xfrm>
            <a:off x="6286512" y="3143248"/>
            <a:ext cx="2214578" cy="428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itchFamily="34" charset="0"/>
              </a:rPr>
              <a:t>116.696,00 zł</a:t>
            </a:r>
          </a:p>
        </p:txBody>
      </p:sp>
      <p:sp>
        <p:nvSpPr>
          <p:cNvPr id="21" name="Tytuł 1"/>
          <p:cNvSpPr>
            <a:spLocks noGrp="1"/>
          </p:cNvSpPr>
          <p:nvPr>
            <p:ph type="title"/>
          </p:nvPr>
        </p:nvSpPr>
        <p:spPr>
          <a:xfrm>
            <a:off x="1264444" y="142875"/>
            <a:ext cx="6615113" cy="582613"/>
          </a:xfrm>
        </p:spPr>
        <p:txBody>
          <a:bodyPr>
            <a:normAutofit/>
          </a:bodyPr>
          <a:lstStyle/>
          <a:p>
            <a:r>
              <a:rPr lang="pl-PL" sz="2000" dirty="0">
                <a:latin typeface="+mn-lt"/>
                <a:cs typeface="Arial" pitchFamily="34" charset="0"/>
              </a:rPr>
              <a:t>Budżet Miasta Tomaszowa Mazowieckiego na rok 2019</a:t>
            </a:r>
          </a:p>
        </p:txBody>
      </p:sp>
      <p:pic>
        <p:nvPicPr>
          <p:cNvPr id="22" name="Picture 2" descr="C:\Users\Anna Przybyłkowicz\Desktop\kreska_czerwo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571480"/>
            <a:ext cx="5984644" cy="285752"/>
          </a:xfrm>
          <a:prstGeom prst="rect">
            <a:avLst/>
          </a:prstGeom>
          <a:noFill/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42852"/>
            <a:ext cx="402931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Symbol zastępczy zawartości 2"/>
          <p:cNvSpPr txBox="1">
            <a:spLocks/>
          </p:cNvSpPr>
          <p:nvPr/>
        </p:nvSpPr>
        <p:spPr>
          <a:xfrm>
            <a:off x="3071802" y="3429000"/>
            <a:ext cx="2714644" cy="1214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indent="-34290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000" dirty="0">
                <a:solidFill>
                  <a:schemeClr val="bg1"/>
                </a:solidFill>
                <a:cs typeface="Arial" pitchFamily="34" charset="0"/>
              </a:rPr>
              <a:t>zadania na rzecz osób </a:t>
            </a:r>
          </a:p>
          <a:p>
            <a:pPr marR="0" lvl="0" indent="-34290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000" dirty="0">
                <a:solidFill>
                  <a:schemeClr val="bg1"/>
                </a:solidFill>
                <a:cs typeface="Arial" pitchFamily="34" charset="0"/>
              </a:rPr>
              <a:t>w wieku emerytalnym </a:t>
            </a:r>
          </a:p>
          <a:p>
            <a:pPr marR="0" lvl="0" indent="-34290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000" dirty="0">
                <a:solidFill>
                  <a:schemeClr val="bg1"/>
                </a:solidFill>
                <a:cs typeface="Arial" pitchFamily="34" charset="0"/>
              </a:rPr>
              <a:t>i „Podleśna Przystań Zdrowia dla Seniora”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" pitchFamily="34" charset="0"/>
            </a:endParaRPr>
          </a:p>
        </p:txBody>
      </p:sp>
      <p:pic>
        <p:nvPicPr>
          <p:cNvPr id="25602" name="Picture 2" descr="Znalezione obrazy dla zapytania polityka społeczn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9454" y="857232"/>
            <a:ext cx="1357322" cy="13573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ymbol zastępczy zawartości 2"/>
          <p:cNvSpPr>
            <a:spLocks noGrp="1"/>
          </p:cNvSpPr>
          <p:nvPr>
            <p:ph idx="1"/>
          </p:nvPr>
        </p:nvSpPr>
        <p:spPr>
          <a:xfrm>
            <a:off x="642878" y="857232"/>
            <a:ext cx="8501122" cy="948074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pl-PL" sz="2800" b="1" u="sng" dirty="0">
                <a:solidFill>
                  <a:srgbClr val="0070C0"/>
                </a:solidFill>
                <a:cs typeface="Arial" pitchFamily="34" charset="0"/>
              </a:rPr>
              <a:t>GOSPODARKA KOMUNALNA I OCHRONA ŚRODOWISKA</a:t>
            </a:r>
          </a:p>
        </p:txBody>
      </p:sp>
      <p:sp>
        <p:nvSpPr>
          <p:cNvPr id="33" name="pole tekstowe 32"/>
          <p:cNvSpPr txBox="1"/>
          <p:nvPr/>
        </p:nvSpPr>
        <p:spPr>
          <a:xfrm>
            <a:off x="1857356" y="1428736"/>
            <a:ext cx="3000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C00000"/>
                </a:solidFill>
                <a:cs typeface="Arial" pitchFamily="34" charset="0"/>
              </a:rPr>
              <a:t>14.031.056,00 zł</a:t>
            </a:r>
          </a:p>
        </p:txBody>
      </p:sp>
      <p:sp>
        <p:nvSpPr>
          <p:cNvPr id="34" name="Symbol zastępczy zawartości 2"/>
          <p:cNvSpPr txBox="1">
            <a:spLocks/>
          </p:cNvSpPr>
          <p:nvPr/>
        </p:nvSpPr>
        <p:spPr>
          <a:xfrm>
            <a:off x="4429124" y="1571612"/>
            <a:ext cx="4357718" cy="61435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itchFamily="34" charset="0"/>
              </a:rPr>
              <a:t>(</a:t>
            </a:r>
            <a:r>
              <a:rPr lang="pl-PL" sz="2800" dirty="0">
                <a:cs typeface="Arial" pitchFamily="34" charset="0"/>
              </a:rPr>
              <a:t>6,15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itchFamily="34" charset="0"/>
              </a:rPr>
              <a:t>% wydatków bieżących), w tym:</a:t>
            </a:r>
          </a:p>
        </p:txBody>
      </p:sp>
      <p:sp>
        <p:nvSpPr>
          <p:cNvPr id="35" name="Symbol zastępczy zawartości 2"/>
          <p:cNvSpPr txBox="1">
            <a:spLocks/>
          </p:cNvSpPr>
          <p:nvPr/>
        </p:nvSpPr>
        <p:spPr>
          <a:xfrm>
            <a:off x="0" y="3571876"/>
            <a:ext cx="2285984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Arial" pitchFamily="34" charset="0"/>
              </a:rPr>
              <a:t>6.177.636,00 zł</a:t>
            </a:r>
          </a:p>
        </p:txBody>
      </p:sp>
      <p:sp>
        <p:nvSpPr>
          <p:cNvPr id="36" name="Symbol zastępczy zawartości 2"/>
          <p:cNvSpPr txBox="1">
            <a:spLocks/>
          </p:cNvSpPr>
          <p:nvPr/>
        </p:nvSpPr>
        <p:spPr>
          <a:xfrm>
            <a:off x="0" y="2786058"/>
            <a:ext cx="2016224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indent="-34290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600" dirty="0">
                <a:cs typeface="Arial" pitchFamily="34" charset="0"/>
              </a:rPr>
              <a:t>gospodarka odpadami</a:t>
            </a:r>
            <a:endParaRPr kumimoji="0" lang="pl-PL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Arial" pitchFamily="34" charset="0"/>
            </a:endParaRPr>
          </a:p>
        </p:txBody>
      </p:sp>
      <p:pic>
        <p:nvPicPr>
          <p:cNvPr id="37" name="Picture 3" descr="http://www.miniminiplus.pl/minisite/lodyga/images/sledztwa/odc_7/kosz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071678"/>
            <a:ext cx="1409700" cy="752476"/>
          </a:xfrm>
          <a:prstGeom prst="rect">
            <a:avLst/>
          </a:prstGeom>
          <a:noFill/>
        </p:spPr>
      </p:pic>
      <p:sp>
        <p:nvSpPr>
          <p:cNvPr id="38" name="Symbol zastępczy zawartości 2"/>
          <p:cNvSpPr txBox="1">
            <a:spLocks/>
          </p:cNvSpPr>
          <p:nvPr/>
        </p:nvSpPr>
        <p:spPr>
          <a:xfrm>
            <a:off x="0" y="4214818"/>
            <a:ext cx="3143240" cy="1071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342900"/>
            <a:r>
              <a:rPr lang="pl-PL" sz="2600" dirty="0">
                <a:cs typeface="Arial" pitchFamily="34" charset="0"/>
              </a:rPr>
              <a:t>schronisko dla bezdomnych zwierząt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Arial" pitchFamily="34" charset="0"/>
            </a:endParaRPr>
          </a:p>
        </p:txBody>
      </p:sp>
      <p:sp>
        <p:nvSpPr>
          <p:cNvPr id="39" name="Symbol zastępczy zawartości 2"/>
          <p:cNvSpPr txBox="1">
            <a:spLocks/>
          </p:cNvSpPr>
          <p:nvPr/>
        </p:nvSpPr>
        <p:spPr>
          <a:xfrm>
            <a:off x="0" y="5000636"/>
            <a:ext cx="2214546" cy="500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600" b="1" dirty="0">
                <a:solidFill>
                  <a:srgbClr val="C00000"/>
                </a:solidFill>
                <a:cs typeface="Arial" pitchFamily="34" charset="0"/>
              </a:rPr>
              <a:t>798.530</a:t>
            </a:r>
            <a:r>
              <a:rPr kumimoji="0" lang="pl-PL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Arial" pitchFamily="34" charset="0"/>
              </a:rPr>
              <a:t>,00 zł</a:t>
            </a:r>
          </a:p>
        </p:txBody>
      </p:sp>
      <p:sp>
        <p:nvSpPr>
          <p:cNvPr id="41" name="Symbol zastępczy zawartości 2"/>
          <p:cNvSpPr txBox="1">
            <a:spLocks/>
          </p:cNvSpPr>
          <p:nvPr/>
        </p:nvSpPr>
        <p:spPr>
          <a:xfrm>
            <a:off x="6715140" y="3214686"/>
            <a:ext cx="1785950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600" dirty="0">
                <a:cs typeface="Arial" pitchFamily="34" charset="0"/>
              </a:rPr>
              <a:t>oświetlenie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600" dirty="0">
                <a:cs typeface="Arial" pitchFamily="34" charset="0"/>
              </a:rPr>
              <a:t>miasta</a:t>
            </a:r>
            <a:endParaRPr kumimoji="0" lang="pl-PL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Arial" pitchFamily="34" charset="0"/>
            </a:endParaRPr>
          </a:p>
        </p:txBody>
      </p:sp>
      <p:sp>
        <p:nvSpPr>
          <p:cNvPr id="42" name="Symbol zastępczy zawartości 2"/>
          <p:cNvSpPr txBox="1">
            <a:spLocks/>
          </p:cNvSpPr>
          <p:nvPr/>
        </p:nvSpPr>
        <p:spPr>
          <a:xfrm>
            <a:off x="6623720" y="4000504"/>
            <a:ext cx="2520280" cy="614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Arial" pitchFamily="34" charset="0"/>
              </a:rPr>
              <a:t>1.700.000,00 zł</a:t>
            </a:r>
          </a:p>
        </p:txBody>
      </p:sp>
      <p:pic>
        <p:nvPicPr>
          <p:cNvPr id="4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8298" y="3071810"/>
            <a:ext cx="615702" cy="127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Symbol zastępczy zawartości 2"/>
          <p:cNvSpPr txBox="1">
            <a:spLocks/>
          </p:cNvSpPr>
          <p:nvPr/>
        </p:nvSpPr>
        <p:spPr>
          <a:xfrm>
            <a:off x="2214546" y="5072074"/>
            <a:ext cx="3312368" cy="107157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indent="-342900"/>
            <a:r>
              <a:rPr lang="pl-PL" sz="2600" dirty="0">
                <a:cs typeface="Arial" pitchFamily="34" charset="0"/>
              </a:rPr>
              <a:t>oczyszczanie miasta,   </a:t>
            </a:r>
            <a:br>
              <a:rPr lang="pl-PL" sz="2600" dirty="0">
                <a:cs typeface="Arial" pitchFamily="34" charset="0"/>
              </a:rPr>
            </a:br>
            <a:r>
              <a:rPr lang="pl-PL" sz="2600" dirty="0">
                <a:cs typeface="Arial" pitchFamily="34" charset="0"/>
              </a:rPr>
              <a:t>utrzymanie zieleni</a:t>
            </a:r>
          </a:p>
          <a:p>
            <a:pPr indent="-342900"/>
            <a:r>
              <a:rPr lang="pl-PL" sz="2600" dirty="0">
                <a:cs typeface="Arial" pitchFamily="34" charset="0"/>
              </a:rPr>
              <a:t>i ochrona powietrza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5" name="Symbol zastępczy zawartości 2"/>
          <p:cNvSpPr txBox="1">
            <a:spLocks/>
          </p:cNvSpPr>
          <p:nvPr/>
        </p:nvSpPr>
        <p:spPr>
          <a:xfrm>
            <a:off x="2285984" y="5929330"/>
            <a:ext cx="2511730" cy="500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600" b="1" dirty="0">
                <a:solidFill>
                  <a:srgbClr val="C00000"/>
                </a:solidFill>
                <a:cs typeface="Arial" pitchFamily="34" charset="0"/>
              </a:rPr>
              <a:t>907</a:t>
            </a:r>
            <a:r>
              <a:rPr kumimoji="0" lang="pl-PL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Arial" pitchFamily="34" charset="0"/>
              </a:rPr>
              <a:t>.000,00 zł</a:t>
            </a:r>
          </a:p>
        </p:txBody>
      </p:sp>
      <p:sp>
        <p:nvSpPr>
          <p:cNvPr id="46" name="Symbol zastępczy zawartości 2"/>
          <p:cNvSpPr txBox="1">
            <a:spLocks/>
          </p:cNvSpPr>
          <p:nvPr/>
        </p:nvSpPr>
        <p:spPr>
          <a:xfrm>
            <a:off x="5286380" y="4714884"/>
            <a:ext cx="3357586" cy="19288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342900"/>
            <a:r>
              <a:rPr lang="pl-PL" sz="2800" dirty="0">
                <a:cs typeface="Arial" pitchFamily="34" charset="0"/>
              </a:rPr>
              <a:t>Pozostałe zadania:</a:t>
            </a:r>
          </a:p>
          <a:p>
            <a:pPr indent="-342900">
              <a:buFont typeface="Wingdings" pitchFamily="2" charset="2"/>
              <a:buChar char="§"/>
            </a:pPr>
            <a:r>
              <a:rPr lang="pl-PL" sz="2600" dirty="0">
                <a:cs typeface="Arial" pitchFamily="34" charset="0"/>
              </a:rPr>
              <a:t>Targowisko Miejskie</a:t>
            </a:r>
          </a:p>
          <a:p>
            <a:pPr indent="-342900">
              <a:buFont typeface="Wingdings" pitchFamily="2" charset="2"/>
              <a:buChar char="§"/>
            </a:pPr>
            <a:r>
              <a:rPr lang="pl-PL" sz="2800" dirty="0" err="1">
                <a:cs typeface="Arial" pitchFamily="34" charset="0"/>
              </a:rPr>
              <a:t>ZDiUM</a:t>
            </a:r>
            <a:endParaRPr lang="pl-PL" sz="2800" dirty="0"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7" name="Symbol zastępczy zawartości 2"/>
          <p:cNvSpPr txBox="1">
            <a:spLocks/>
          </p:cNvSpPr>
          <p:nvPr/>
        </p:nvSpPr>
        <p:spPr>
          <a:xfrm>
            <a:off x="5357818" y="6000768"/>
            <a:ext cx="2500330" cy="4286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600" b="1" dirty="0">
                <a:solidFill>
                  <a:srgbClr val="C00000"/>
                </a:solidFill>
                <a:cs typeface="Arial" pitchFamily="34" charset="0"/>
              </a:rPr>
              <a:t>4.447.890,00</a:t>
            </a:r>
            <a:r>
              <a:rPr kumimoji="0" lang="pl-PL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Arial" pitchFamily="34" charset="0"/>
              </a:rPr>
              <a:t> zł</a:t>
            </a:r>
          </a:p>
        </p:txBody>
      </p:sp>
      <p:sp>
        <p:nvSpPr>
          <p:cNvPr id="50" name="Strzałka w dół 49"/>
          <p:cNvSpPr/>
          <p:nvPr/>
        </p:nvSpPr>
        <p:spPr>
          <a:xfrm rot="900000">
            <a:off x="3874670" y="2116763"/>
            <a:ext cx="180212" cy="2915632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1" name="Strzałka w dół 50"/>
          <p:cNvSpPr/>
          <p:nvPr/>
        </p:nvSpPr>
        <p:spPr>
          <a:xfrm rot="-2580000">
            <a:off x="5815298" y="1736454"/>
            <a:ext cx="153213" cy="1820932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2" name="Strzałka w dół 51"/>
          <p:cNvSpPr/>
          <p:nvPr/>
        </p:nvSpPr>
        <p:spPr>
          <a:xfrm rot="-1380000">
            <a:off x="5263444" y="1986812"/>
            <a:ext cx="142793" cy="2836960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3" name="Strzałka w dół 52"/>
          <p:cNvSpPr/>
          <p:nvPr/>
        </p:nvSpPr>
        <p:spPr>
          <a:xfrm rot="1380000">
            <a:off x="3045470" y="1927070"/>
            <a:ext cx="201554" cy="2831529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4" name="Strzałka w dół 53"/>
          <p:cNvSpPr/>
          <p:nvPr/>
        </p:nvSpPr>
        <p:spPr>
          <a:xfrm rot="2580000">
            <a:off x="2563290" y="1686663"/>
            <a:ext cx="177351" cy="1721059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8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142852"/>
            <a:ext cx="402931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Tytuł 1"/>
          <p:cNvSpPr>
            <a:spLocks noGrp="1"/>
          </p:cNvSpPr>
          <p:nvPr>
            <p:ph type="title"/>
          </p:nvPr>
        </p:nvSpPr>
        <p:spPr>
          <a:xfrm>
            <a:off x="1264444" y="142875"/>
            <a:ext cx="6615113" cy="582613"/>
          </a:xfrm>
        </p:spPr>
        <p:txBody>
          <a:bodyPr>
            <a:normAutofit/>
          </a:bodyPr>
          <a:lstStyle/>
          <a:p>
            <a:r>
              <a:rPr lang="pl-PL" sz="2000" dirty="0">
                <a:latin typeface="+mn-lt"/>
                <a:cs typeface="Arial" pitchFamily="34" charset="0"/>
              </a:rPr>
              <a:t>Budżet Miasta Tomaszowa Mazowieckiego na rok 2019</a:t>
            </a:r>
          </a:p>
        </p:txBody>
      </p:sp>
      <p:pic>
        <p:nvPicPr>
          <p:cNvPr id="30" name="Picture 2" descr="C:\Users\Anna Przybyłkowicz\Desktop\kreska_czerwon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571480"/>
            <a:ext cx="5984644" cy="285752"/>
          </a:xfrm>
          <a:prstGeom prst="rect">
            <a:avLst/>
          </a:prstGeom>
          <a:noFill/>
        </p:spPr>
      </p:pic>
      <p:sp>
        <p:nvSpPr>
          <p:cNvPr id="25" name="Strzałka w dół 49">
            <a:extLst>
              <a:ext uri="{FF2B5EF4-FFF2-40B4-BE49-F238E27FC236}">
                <a16:creationId xmlns:a16="http://schemas.microsoft.com/office/drawing/2014/main" id="{9A34647A-5A87-4166-92EB-6A9102535D24}"/>
              </a:ext>
            </a:extLst>
          </p:cNvPr>
          <p:cNvSpPr/>
          <p:nvPr/>
        </p:nvSpPr>
        <p:spPr>
          <a:xfrm rot="900000">
            <a:off x="3874670" y="2116893"/>
            <a:ext cx="180212" cy="2915632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6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000"/>
                            </p:stCondLst>
                            <p:childTnLst>
                              <p:par>
                                <p:cTn id="8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9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6000"/>
                            </p:stCondLst>
                            <p:childTnLst>
                              <p:par>
                                <p:cTn id="9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8" grpId="0"/>
      <p:bldP spid="39" grpId="0"/>
      <p:bldP spid="41" grpId="0"/>
      <p:bldP spid="42" grpId="0"/>
      <p:bldP spid="44" grpId="0"/>
      <p:bldP spid="45" grpId="0"/>
      <p:bldP spid="46" grpId="0"/>
      <p:bldP spid="47" grpId="0"/>
      <p:bldP spid="50" grpId="0" animBg="1"/>
      <p:bldP spid="51" grpId="0" animBg="1"/>
      <p:bldP spid="52" grpId="0" animBg="1"/>
      <p:bldP spid="53" grpId="0" animBg="1"/>
      <p:bldP spid="5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zawartości 2"/>
          <p:cNvSpPr txBox="1">
            <a:spLocks/>
          </p:cNvSpPr>
          <p:nvPr/>
        </p:nvSpPr>
        <p:spPr>
          <a:xfrm>
            <a:off x="285720" y="2571744"/>
            <a:ext cx="4929222" cy="4286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1" name="Symbol zastępczy zawartości 2"/>
          <p:cNvSpPr>
            <a:spLocks noGrp="1"/>
          </p:cNvSpPr>
          <p:nvPr>
            <p:ph idx="1"/>
          </p:nvPr>
        </p:nvSpPr>
        <p:spPr>
          <a:xfrm>
            <a:off x="4429124" y="928670"/>
            <a:ext cx="4071966" cy="556684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pl-PL" sz="2800" b="1" u="sng" dirty="0">
                <a:solidFill>
                  <a:srgbClr val="0070C0"/>
                </a:solidFill>
                <a:cs typeface="Arial" pitchFamily="34" charset="0"/>
              </a:rPr>
              <a:t>TRANSPORT I ŁĄCZNOŚĆ</a:t>
            </a:r>
          </a:p>
        </p:txBody>
      </p:sp>
      <p:sp>
        <p:nvSpPr>
          <p:cNvPr id="39" name="pole tekstowe 38"/>
          <p:cNvSpPr txBox="1"/>
          <p:nvPr/>
        </p:nvSpPr>
        <p:spPr>
          <a:xfrm>
            <a:off x="1928794" y="1428736"/>
            <a:ext cx="3000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C00000"/>
                </a:solidFill>
                <a:cs typeface="Arial" pitchFamily="34" charset="0"/>
              </a:rPr>
              <a:t>15.168.409,82 zł</a:t>
            </a:r>
          </a:p>
        </p:txBody>
      </p:sp>
      <p:sp>
        <p:nvSpPr>
          <p:cNvPr id="40" name="Symbol zastępczy zawartości 2"/>
          <p:cNvSpPr txBox="1">
            <a:spLocks/>
          </p:cNvSpPr>
          <p:nvPr/>
        </p:nvSpPr>
        <p:spPr>
          <a:xfrm>
            <a:off x="4500562" y="1500174"/>
            <a:ext cx="3429024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itchFamily="34" charset="0"/>
              </a:rPr>
              <a:t>(6,65% wydatków bieżących)</a:t>
            </a:r>
          </a:p>
        </p:txBody>
      </p:sp>
      <p:sp>
        <p:nvSpPr>
          <p:cNvPr id="42" name="pole tekstowe 41"/>
          <p:cNvSpPr txBox="1"/>
          <p:nvPr/>
        </p:nvSpPr>
        <p:spPr>
          <a:xfrm>
            <a:off x="1418024" y="2574820"/>
            <a:ext cx="2664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C00000"/>
                </a:solidFill>
                <a:cs typeface="Arial" pitchFamily="34" charset="0"/>
              </a:rPr>
              <a:t>2.351.837,69 zł</a:t>
            </a:r>
          </a:p>
        </p:txBody>
      </p:sp>
      <p:sp>
        <p:nvSpPr>
          <p:cNvPr id="44" name="pole tekstowe 43"/>
          <p:cNvSpPr txBox="1"/>
          <p:nvPr/>
        </p:nvSpPr>
        <p:spPr>
          <a:xfrm>
            <a:off x="179512" y="3339335"/>
            <a:ext cx="378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u="sng" dirty="0">
                <a:cs typeface="Arial" pitchFamily="34" charset="0"/>
              </a:rPr>
              <a:t>Różnicę w wysokości</a:t>
            </a:r>
          </a:p>
        </p:txBody>
      </p:sp>
      <p:sp>
        <p:nvSpPr>
          <p:cNvPr id="45" name="pole tekstowe 44"/>
          <p:cNvSpPr txBox="1"/>
          <p:nvPr/>
        </p:nvSpPr>
        <p:spPr>
          <a:xfrm>
            <a:off x="213184" y="3842240"/>
            <a:ext cx="3000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C00000"/>
                </a:solidFill>
                <a:cs typeface="Arial" pitchFamily="34" charset="0"/>
              </a:rPr>
              <a:t>12.816.572,13 zł</a:t>
            </a:r>
          </a:p>
        </p:txBody>
      </p:sp>
      <p:sp>
        <p:nvSpPr>
          <p:cNvPr id="46" name="pole tekstowe 45"/>
          <p:cNvSpPr txBox="1"/>
          <p:nvPr/>
        </p:nvSpPr>
        <p:spPr>
          <a:xfrm>
            <a:off x="189248" y="4391311"/>
            <a:ext cx="37867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u="sng" dirty="0">
                <a:cs typeface="Arial" pitchFamily="34" charset="0"/>
              </a:rPr>
              <a:t>pokryjemy z dochodów własnych Miasta</a:t>
            </a:r>
            <a:endParaRPr lang="pl-PL" sz="2800" dirty="0"/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42852"/>
            <a:ext cx="402931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ytuł 1"/>
          <p:cNvSpPr>
            <a:spLocks noGrp="1"/>
          </p:cNvSpPr>
          <p:nvPr>
            <p:ph type="title"/>
          </p:nvPr>
        </p:nvSpPr>
        <p:spPr>
          <a:xfrm>
            <a:off x="1264444" y="142875"/>
            <a:ext cx="6615113" cy="582613"/>
          </a:xfrm>
        </p:spPr>
        <p:txBody>
          <a:bodyPr>
            <a:normAutofit/>
          </a:bodyPr>
          <a:lstStyle/>
          <a:p>
            <a:r>
              <a:rPr lang="pl-PL" sz="2000" dirty="0">
                <a:latin typeface="+mn-lt"/>
                <a:cs typeface="Arial" pitchFamily="34" charset="0"/>
              </a:rPr>
              <a:t>Budżet Miasta Tomaszowa Mazowieckiego na rok 2019</a:t>
            </a:r>
          </a:p>
        </p:txBody>
      </p:sp>
      <p:pic>
        <p:nvPicPr>
          <p:cNvPr id="18" name="Picture 2" descr="C:\Users\Anna Przybyłkowicz\Desktop\kreska_czerwo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571480"/>
            <a:ext cx="5984644" cy="285752"/>
          </a:xfrm>
          <a:prstGeom prst="rect">
            <a:avLst/>
          </a:prstGeom>
          <a:noFill/>
        </p:spPr>
      </p:pic>
      <p:sp>
        <p:nvSpPr>
          <p:cNvPr id="15" name="Symbol zastępczy zawartości 2"/>
          <p:cNvSpPr txBox="1">
            <a:spLocks/>
          </p:cNvSpPr>
          <p:nvPr/>
        </p:nvSpPr>
        <p:spPr>
          <a:xfrm>
            <a:off x="214282" y="2051261"/>
            <a:ext cx="8715436" cy="10409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pl-PL" sz="2800" dirty="0">
                <a:cs typeface="Arial" pitchFamily="34" charset="0"/>
              </a:rPr>
              <a:t>Dotacja do </a:t>
            </a:r>
            <a:r>
              <a:rPr kumimoji="0" lang="pl-PL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itchFamily="34" charset="0"/>
              </a:rPr>
              <a:t>pozyskania na podstawie porozumień 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800" dirty="0">
                <a:cs typeface="Arial" pitchFamily="34" charset="0"/>
              </a:rPr>
              <a:t>w</a:t>
            </a:r>
            <a:r>
              <a:rPr kumimoji="0" lang="pl-PL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itchFamily="34" charset="0"/>
              </a:rPr>
              <a:t>ynosi</a:t>
            </a:r>
            <a:r>
              <a:rPr kumimoji="0" lang="pl-PL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itchFamily="34" charset="0"/>
              </a:rPr>
              <a:t> 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Arial" pitchFamily="34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8DA44A15-55E6-46AA-8537-BE75B764E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3655" y="2897541"/>
            <a:ext cx="4167182" cy="27774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00"/>
                            </p:stCondLst>
                            <p:childTnLst>
                              <p:par>
                                <p:cTn id="3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2" grpId="0"/>
      <p:bldP spid="44" grpId="0"/>
      <p:bldP spid="45" grpId="0"/>
      <p:bldP spid="46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zawartości 2"/>
          <p:cNvSpPr>
            <a:spLocks noGrp="1"/>
          </p:cNvSpPr>
          <p:nvPr>
            <p:ph idx="1"/>
          </p:nvPr>
        </p:nvSpPr>
        <p:spPr>
          <a:xfrm>
            <a:off x="857224" y="1500174"/>
            <a:ext cx="7358114" cy="571504"/>
          </a:xfrm>
        </p:spPr>
        <p:txBody>
          <a:bodyPr>
            <a:normAutofit/>
          </a:bodyPr>
          <a:lstStyle/>
          <a:p>
            <a:pPr marL="0" algn="ctr">
              <a:spcBef>
                <a:spcPts val="0"/>
              </a:spcBef>
              <a:buNone/>
            </a:pPr>
            <a:r>
              <a:rPr lang="pl-PL" sz="2800" dirty="0">
                <a:cs typeface="Arial" pitchFamily="34" charset="0"/>
              </a:rPr>
              <a:t>Wydatki zostaną przeznaczone m. in. na: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214282" y="2000240"/>
            <a:ext cx="4714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2"/>
              </a:buBlip>
            </a:pPr>
            <a:r>
              <a:rPr lang="pl-PL" sz="2800" dirty="0"/>
              <a:t> lokalny transport zbiorowy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214282" y="2643182"/>
            <a:ext cx="4714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2"/>
              </a:buBlip>
            </a:pPr>
            <a:r>
              <a:rPr lang="pl-PL" sz="2800" dirty="0"/>
              <a:t> drogi publiczne gminne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214282" y="3286124"/>
            <a:ext cx="4714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2"/>
              </a:buBlip>
            </a:pPr>
            <a:r>
              <a:rPr lang="pl-PL" sz="2800" dirty="0"/>
              <a:t> drogi publiczne wewnętrzne</a:t>
            </a:r>
          </a:p>
        </p:txBody>
      </p:sp>
      <p:sp>
        <p:nvSpPr>
          <p:cNvPr id="22" name="pole tekstowe 21"/>
          <p:cNvSpPr txBox="1"/>
          <p:nvPr/>
        </p:nvSpPr>
        <p:spPr>
          <a:xfrm>
            <a:off x="5286380" y="2000240"/>
            <a:ext cx="2786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C00000"/>
                </a:solidFill>
              </a:rPr>
              <a:t>11.641.215,82 zł</a:t>
            </a:r>
          </a:p>
        </p:txBody>
      </p:sp>
      <p:sp>
        <p:nvSpPr>
          <p:cNvPr id="23" name="pole tekstowe 22"/>
          <p:cNvSpPr txBox="1"/>
          <p:nvPr/>
        </p:nvSpPr>
        <p:spPr>
          <a:xfrm>
            <a:off x="5429256" y="2643182"/>
            <a:ext cx="2500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C00000"/>
                </a:solidFill>
              </a:rPr>
              <a:t>3.003.860,00 zł</a:t>
            </a:r>
          </a:p>
        </p:txBody>
      </p:sp>
      <p:sp>
        <p:nvSpPr>
          <p:cNvPr id="24" name="pole tekstowe 23"/>
          <p:cNvSpPr txBox="1"/>
          <p:nvPr/>
        </p:nvSpPr>
        <p:spPr>
          <a:xfrm>
            <a:off x="5429256" y="3286124"/>
            <a:ext cx="2500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C00000"/>
                </a:solidFill>
              </a:rPr>
              <a:t>   140.000,00 zł</a:t>
            </a:r>
          </a:p>
        </p:txBody>
      </p:sp>
      <p:sp>
        <p:nvSpPr>
          <p:cNvPr id="18" name="Symbol zastępczy zawartości 2"/>
          <p:cNvSpPr txBox="1">
            <a:spLocks/>
          </p:cNvSpPr>
          <p:nvPr/>
        </p:nvSpPr>
        <p:spPr>
          <a:xfrm>
            <a:off x="4429124" y="928670"/>
            <a:ext cx="4071966" cy="5566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8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TRANSPORT I ŁĄCZNOŚĆ</a:t>
            </a:r>
          </a:p>
        </p:txBody>
      </p:sp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42852"/>
            <a:ext cx="402931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ytuł 1"/>
          <p:cNvSpPr>
            <a:spLocks noGrp="1"/>
          </p:cNvSpPr>
          <p:nvPr>
            <p:ph type="title"/>
          </p:nvPr>
        </p:nvSpPr>
        <p:spPr>
          <a:xfrm>
            <a:off x="1264444" y="142875"/>
            <a:ext cx="6615113" cy="582613"/>
          </a:xfrm>
        </p:spPr>
        <p:txBody>
          <a:bodyPr>
            <a:normAutofit/>
          </a:bodyPr>
          <a:lstStyle/>
          <a:p>
            <a:r>
              <a:rPr lang="pl-PL" sz="2000" dirty="0">
                <a:latin typeface="+mn-lt"/>
                <a:cs typeface="Arial" pitchFamily="34" charset="0"/>
              </a:rPr>
              <a:t>Budżet Miasta Tomaszowa Mazowieckiego na rok 2019</a:t>
            </a:r>
          </a:p>
        </p:txBody>
      </p:sp>
      <p:pic>
        <p:nvPicPr>
          <p:cNvPr id="25" name="Picture 2" descr="C:\Users\Anna Przybyłkowicz\Desktop\kreska_czerwon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571480"/>
            <a:ext cx="5984644" cy="285752"/>
          </a:xfrm>
          <a:prstGeom prst="rect">
            <a:avLst/>
          </a:prstGeom>
          <a:noFill/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E126F800-26D7-4159-91C4-81C1DC897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3821" y="3929066"/>
            <a:ext cx="3675829" cy="24499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645" y="3929066"/>
            <a:ext cx="3480048" cy="24603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5" grpId="0"/>
      <p:bldP spid="16" grpId="0"/>
      <p:bldP spid="17" grpId="0"/>
      <p:bldP spid="22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/>
          <p:cNvSpPr>
            <a:spLocks noGrp="1"/>
          </p:cNvSpPr>
          <p:nvPr>
            <p:ph idx="1"/>
          </p:nvPr>
        </p:nvSpPr>
        <p:spPr>
          <a:xfrm>
            <a:off x="214282" y="928670"/>
            <a:ext cx="8750206" cy="576064"/>
          </a:xfrm>
        </p:spPr>
        <p:txBody>
          <a:bodyPr>
            <a:normAutofit/>
          </a:bodyPr>
          <a:lstStyle/>
          <a:p>
            <a:pPr marL="0" algn="r">
              <a:spcBef>
                <a:spcPts val="0"/>
              </a:spcBef>
              <a:buNone/>
            </a:pPr>
            <a:r>
              <a:rPr lang="pl-PL" sz="2800" b="1" u="sng" dirty="0">
                <a:solidFill>
                  <a:srgbClr val="0070C0"/>
                </a:solidFill>
                <a:cs typeface="Arial" pitchFamily="34" charset="0"/>
              </a:rPr>
              <a:t>KULTURA I OCHRONA DZIEDZICTWA NARODOWEGO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1714480" y="1500174"/>
            <a:ext cx="3000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C00000"/>
                </a:solidFill>
                <a:cs typeface="Arial" pitchFamily="34" charset="0"/>
              </a:rPr>
              <a:t>5.441.500,00 zł</a:t>
            </a:r>
          </a:p>
        </p:txBody>
      </p:sp>
      <p:sp>
        <p:nvSpPr>
          <p:cNvPr id="9" name="Symbol zastępczy zawartości 2"/>
          <p:cNvSpPr txBox="1">
            <a:spLocks/>
          </p:cNvSpPr>
          <p:nvPr/>
        </p:nvSpPr>
        <p:spPr>
          <a:xfrm>
            <a:off x="4643438" y="1571612"/>
            <a:ext cx="3643338" cy="3571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itchFamily="34" charset="0"/>
              </a:rPr>
              <a:t>(2,39% wydatków bieżących)</a:t>
            </a:r>
          </a:p>
        </p:txBody>
      </p:sp>
      <p:sp>
        <p:nvSpPr>
          <p:cNvPr id="28" name="pole tekstowe 27"/>
          <p:cNvSpPr txBox="1"/>
          <p:nvPr/>
        </p:nvSpPr>
        <p:spPr>
          <a:xfrm>
            <a:off x="285720" y="2000240"/>
            <a:ext cx="85011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cs typeface="Arial" pitchFamily="34" charset="0"/>
              </a:rPr>
              <a:t>Środki te przeznaczone będą w szczególności na:</a:t>
            </a:r>
          </a:p>
          <a:p>
            <a:pPr>
              <a:buBlip>
                <a:blip r:embed="rId3"/>
              </a:buBlip>
            </a:pPr>
            <a:r>
              <a:rPr lang="pl-PL" sz="2600" dirty="0">
                <a:cs typeface="Arial" pitchFamily="34" charset="0"/>
              </a:rPr>
              <a:t> utrzymanie tomaszowskich instytucji kultury,</a:t>
            </a:r>
          </a:p>
          <a:p>
            <a:endParaRPr lang="pl-PL" sz="2600" dirty="0">
              <a:cs typeface="Arial" pitchFamily="34" charset="0"/>
            </a:endParaRPr>
          </a:p>
          <a:p>
            <a:endParaRPr lang="pl-PL" sz="2600" dirty="0">
              <a:cs typeface="Arial" pitchFamily="34" charset="0"/>
            </a:endParaRPr>
          </a:p>
          <a:p>
            <a:endParaRPr lang="pl-PL" sz="2600" dirty="0">
              <a:cs typeface="Arial" pitchFamily="34" charset="0"/>
            </a:endParaRPr>
          </a:p>
          <a:p>
            <a:endParaRPr lang="pl-PL" sz="2600" dirty="0">
              <a:cs typeface="Arial" pitchFamily="34" charset="0"/>
            </a:endParaRPr>
          </a:p>
          <a:p>
            <a:endParaRPr lang="pl-PL" sz="2600" dirty="0">
              <a:cs typeface="Arial" pitchFamily="34" charset="0"/>
            </a:endParaRPr>
          </a:p>
          <a:p>
            <a:endParaRPr lang="pl-PL" sz="2600" dirty="0">
              <a:cs typeface="Arial" pitchFamily="34" charset="0"/>
            </a:endParaRPr>
          </a:p>
          <a:p>
            <a:endParaRPr lang="pl-PL" sz="2600" dirty="0">
              <a:cs typeface="Arial" pitchFamily="34" charset="0"/>
            </a:endParaRPr>
          </a:p>
          <a:p>
            <a:pPr>
              <a:buBlip>
                <a:blip r:embed="rId3"/>
              </a:buBlip>
            </a:pPr>
            <a:r>
              <a:rPr lang="pl-PL" sz="2600" dirty="0">
                <a:cs typeface="Arial" pitchFamily="34" charset="0"/>
              </a:rPr>
              <a:t> remonty w instytucjach kultury </a:t>
            </a:r>
            <a:r>
              <a:rPr lang="pl-PL" sz="2600" b="1" dirty="0">
                <a:solidFill>
                  <a:srgbClr val="C00000"/>
                </a:solidFill>
                <a:cs typeface="Arial" pitchFamily="34" charset="0"/>
              </a:rPr>
              <a:t>200.000,00 zł</a:t>
            </a:r>
            <a:r>
              <a:rPr lang="pl-PL" sz="2600" dirty="0">
                <a:cs typeface="Arial" pitchFamily="34" charset="0"/>
              </a:rPr>
              <a:t>,</a:t>
            </a:r>
            <a:endParaRPr lang="pl-PL" sz="2600" dirty="0">
              <a:latin typeface="Arial" pitchFamily="34" charset="0"/>
              <a:cs typeface="Arial" pitchFamily="34" charset="0"/>
            </a:endParaRPr>
          </a:p>
          <a:p>
            <a:pPr>
              <a:buBlip>
                <a:blip r:embed="rId3"/>
              </a:buBlip>
            </a:pPr>
            <a:r>
              <a:rPr lang="pl-PL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600" dirty="0">
                <a:cs typeface="Arial" pitchFamily="34" charset="0"/>
              </a:rPr>
              <a:t>pozostałą działalność </a:t>
            </a:r>
            <a:r>
              <a:rPr lang="pl-PL" sz="2600" b="1" dirty="0">
                <a:solidFill>
                  <a:srgbClr val="C00000"/>
                </a:solidFill>
                <a:cs typeface="Arial" pitchFamily="34" charset="0"/>
              </a:rPr>
              <a:t>66.500,00 zł</a:t>
            </a:r>
            <a:r>
              <a:rPr lang="pl-PL" sz="2600" dirty="0">
                <a:cs typeface="Arial" pitchFamily="34" charset="0"/>
              </a:rPr>
              <a:t>.</a:t>
            </a:r>
          </a:p>
        </p:txBody>
      </p:sp>
      <p:sp>
        <p:nvSpPr>
          <p:cNvPr id="29" name="pole tekstowe 28"/>
          <p:cNvSpPr txBox="1"/>
          <p:nvPr/>
        </p:nvSpPr>
        <p:spPr>
          <a:xfrm>
            <a:off x="3357554" y="4929198"/>
            <a:ext cx="2428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C00000"/>
                </a:solidFill>
                <a:cs typeface="Arial" pitchFamily="34" charset="0"/>
              </a:rPr>
              <a:t>2.855.000,00 zł</a:t>
            </a:r>
          </a:p>
        </p:txBody>
      </p:sp>
      <p:sp>
        <p:nvSpPr>
          <p:cNvPr id="30" name="pole tekstowe 29"/>
          <p:cNvSpPr txBox="1"/>
          <p:nvPr/>
        </p:nvSpPr>
        <p:spPr>
          <a:xfrm>
            <a:off x="6215074" y="5000636"/>
            <a:ext cx="2500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C00000"/>
                </a:solidFill>
                <a:cs typeface="Arial" pitchFamily="34" charset="0"/>
              </a:rPr>
              <a:t>1.550.000,00 zł</a:t>
            </a:r>
          </a:p>
        </p:txBody>
      </p:sp>
      <p:sp>
        <p:nvSpPr>
          <p:cNvPr id="31" name="pole tekstowe 30"/>
          <p:cNvSpPr txBox="1"/>
          <p:nvPr/>
        </p:nvSpPr>
        <p:spPr>
          <a:xfrm>
            <a:off x="500034" y="4929198"/>
            <a:ext cx="2357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C00000"/>
                </a:solidFill>
                <a:cs typeface="Arial" pitchFamily="34" charset="0"/>
              </a:rPr>
              <a:t>770.000,00 zł</a:t>
            </a:r>
          </a:p>
        </p:txBody>
      </p:sp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142852"/>
            <a:ext cx="402931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ytuł 1"/>
          <p:cNvSpPr>
            <a:spLocks noGrp="1"/>
          </p:cNvSpPr>
          <p:nvPr>
            <p:ph type="title"/>
          </p:nvPr>
        </p:nvSpPr>
        <p:spPr>
          <a:xfrm>
            <a:off x="1264444" y="142875"/>
            <a:ext cx="6615113" cy="582613"/>
          </a:xfrm>
        </p:spPr>
        <p:txBody>
          <a:bodyPr>
            <a:normAutofit/>
          </a:bodyPr>
          <a:lstStyle/>
          <a:p>
            <a:r>
              <a:rPr lang="pl-PL" sz="2000" dirty="0">
                <a:latin typeface="+mn-lt"/>
                <a:cs typeface="Arial" pitchFamily="34" charset="0"/>
              </a:rPr>
              <a:t>Budżet Miasta Tomaszowa Mazowieckiego na rok 2019</a:t>
            </a:r>
          </a:p>
        </p:txBody>
      </p:sp>
      <p:pic>
        <p:nvPicPr>
          <p:cNvPr id="26" name="Picture 2" descr="C:\Users\Anna Przybyłkowicz\Desktop\kreska_czerwon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571480"/>
            <a:ext cx="5984644" cy="285752"/>
          </a:xfrm>
          <a:prstGeom prst="rect">
            <a:avLst/>
          </a:prstGeom>
          <a:noFill/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11" y="2993463"/>
            <a:ext cx="2611958" cy="17408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186" y="2993463"/>
            <a:ext cx="852588" cy="48881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583" y="2993463"/>
            <a:ext cx="2604121" cy="1735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Obraz 26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6577" y="2998383"/>
            <a:ext cx="100013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752" y="2978706"/>
            <a:ext cx="2603471" cy="1735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4139952" y="2980820"/>
            <a:ext cx="913469" cy="48076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3" name="Obraz 32" descr="Miejskie Centrum Kultury"/>
          <p:cNvPicPr/>
          <p:nvPr/>
        </p:nvPicPr>
        <p:blipFill>
          <a:blip r:embed="rId11" cstate="print"/>
          <a:srcRect r="72024"/>
          <a:stretch>
            <a:fillRect/>
          </a:stretch>
        </p:blipFill>
        <p:spPr bwMode="auto">
          <a:xfrm>
            <a:off x="4235688" y="3060324"/>
            <a:ext cx="721995" cy="32175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" dur="10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8" dur="500"/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9" grpId="0"/>
      <p:bldP spid="30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/>
          <p:cNvSpPr>
            <a:spLocks noGrp="1"/>
          </p:cNvSpPr>
          <p:nvPr>
            <p:ph idx="1"/>
          </p:nvPr>
        </p:nvSpPr>
        <p:spPr>
          <a:xfrm>
            <a:off x="3929058" y="785794"/>
            <a:ext cx="4357718" cy="642942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pl-PL" sz="2800" b="1" u="sng" dirty="0">
                <a:solidFill>
                  <a:srgbClr val="0070C0"/>
                </a:solidFill>
                <a:cs typeface="Arial" pitchFamily="34" charset="0"/>
              </a:rPr>
              <a:t>KULTURA FIZYCZNA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2214546" y="1571612"/>
            <a:ext cx="3000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C00000"/>
                </a:solidFill>
                <a:cs typeface="Arial" pitchFamily="34" charset="0"/>
              </a:rPr>
              <a:t>2.610.788,00 zł</a:t>
            </a:r>
          </a:p>
        </p:txBody>
      </p:sp>
      <p:sp>
        <p:nvSpPr>
          <p:cNvPr id="9" name="Symbol zastępczy zawartości 2"/>
          <p:cNvSpPr txBox="1">
            <a:spLocks/>
          </p:cNvSpPr>
          <p:nvPr/>
        </p:nvSpPr>
        <p:spPr>
          <a:xfrm>
            <a:off x="4500562" y="1643050"/>
            <a:ext cx="4214842" cy="428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itchFamily="34" charset="0"/>
              </a:rPr>
              <a:t>(1,09% wydatków bieżących)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714348" y="2285992"/>
            <a:ext cx="7715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cs typeface="Arial" pitchFamily="34" charset="0"/>
              </a:rPr>
              <a:t>Z powyższych środków finansowane będą </a:t>
            </a:r>
            <a:br>
              <a:rPr lang="pl-PL" sz="2800" dirty="0">
                <a:cs typeface="Arial" pitchFamily="34" charset="0"/>
              </a:rPr>
            </a:br>
            <a:r>
              <a:rPr lang="pl-PL" sz="2800" dirty="0">
                <a:cs typeface="Arial" pitchFamily="34" charset="0"/>
              </a:rPr>
              <a:t>w szczególności: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357158" y="3357562"/>
            <a:ext cx="33575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cs typeface="Arial" pitchFamily="34" charset="0"/>
              </a:rPr>
              <a:t>utrzymanie miejskich obiektów sportowych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571472" y="4214818"/>
            <a:ext cx="3000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C00000"/>
                </a:solidFill>
                <a:cs typeface="Arial" pitchFamily="34" charset="0"/>
              </a:rPr>
              <a:t>1.197.578,00 zł</a:t>
            </a:r>
          </a:p>
        </p:txBody>
      </p:sp>
      <p:sp>
        <p:nvSpPr>
          <p:cNvPr id="20" name="pole tekstowe 19"/>
          <p:cNvSpPr txBox="1"/>
          <p:nvPr/>
        </p:nvSpPr>
        <p:spPr>
          <a:xfrm>
            <a:off x="5143504" y="3429000"/>
            <a:ext cx="371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cs typeface="Arial" pitchFamily="34" charset="0"/>
              </a:rPr>
              <a:t>dotacje dla klubów </a:t>
            </a:r>
          </a:p>
          <a:p>
            <a:pPr algn="ctr"/>
            <a:r>
              <a:rPr lang="pl-PL" sz="2800" dirty="0">
                <a:cs typeface="Arial" pitchFamily="34" charset="0"/>
              </a:rPr>
              <a:t>i organizacji sportowych</a:t>
            </a:r>
          </a:p>
        </p:txBody>
      </p:sp>
      <p:sp>
        <p:nvSpPr>
          <p:cNvPr id="21" name="pole tekstowe 20"/>
          <p:cNvSpPr txBox="1"/>
          <p:nvPr/>
        </p:nvSpPr>
        <p:spPr>
          <a:xfrm>
            <a:off x="5572132" y="4286256"/>
            <a:ext cx="2857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C00000"/>
                </a:solidFill>
                <a:cs typeface="Arial" pitchFamily="34" charset="0"/>
              </a:rPr>
              <a:t>1.153.000,00 zł</a:t>
            </a:r>
          </a:p>
        </p:txBody>
      </p:sp>
      <p:sp>
        <p:nvSpPr>
          <p:cNvPr id="22" name="pole tekstowe 21"/>
          <p:cNvSpPr txBox="1"/>
          <p:nvPr/>
        </p:nvSpPr>
        <p:spPr>
          <a:xfrm>
            <a:off x="2643174" y="4929198"/>
            <a:ext cx="37147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cs typeface="Arial" pitchFamily="34" charset="0"/>
              </a:rPr>
              <a:t>stypendia dla wyróżniających się sportowców</a:t>
            </a:r>
          </a:p>
        </p:txBody>
      </p:sp>
      <p:sp>
        <p:nvSpPr>
          <p:cNvPr id="23" name="pole tekstowe 22"/>
          <p:cNvSpPr txBox="1"/>
          <p:nvPr/>
        </p:nvSpPr>
        <p:spPr>
          <a:xfrm>
            <a:off x="3357554" y="6143644"/>
            <a:ext cx="2286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C00000"/>
                </a:solidFill>
                <a:cs typeface="Arial" pitchFamily="34" charset="0"/>
              </a:rPr>
              <a:t>30.000,00 zł</a:t>
            </a:r>
          </a:p>
        </p:txBody>
      </p:sp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42852"/>
            <a:ext cx="402931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ytuł 1"/>
          <p:cNvSpPr>
            <a:spLocks noGrp="1"/>
          </p:cNvSpPr>
          <p:nvPr>
            <p:ph type="title"/>
          </p:nvPr>
        </p:nvSpPr>
        <p:spPr>
          <a:xfrm>
            <a:off x="1264444" y="142875"/>
            <a:ext cx="6615113" cy="582613"/>
          </a:xfrm>
        </p:spPr>
        <p:txBody>
          <a:bodyPr>
            <a:normAutofit/>
          </a:bodyPr>
          <a:lstStyle/>
          <a:p>
            <a:r>
              <a:rPr lang="pl-PL" sz="2000" dirty="0">
                <a:latin typeface="+mn-lt"/>
                <a:cs typeface="Arial" pitchFamily="34" charset="0"/>
              </a:rPr>
              <a:t>Budżet Miasta Tomaszowa Mazowieckiego na rok 2019</a:t>
            </a:r>
          </a:p>
        </p:txBody>
      </p:sp>
      <p:pic>
        <p:nvPicPr>
          <p:cNvPr id="25" name="Picture 2" descr="C:\Users\Anna Przybyłkowicz\Desktop\kreska_czerwo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571480"/>
            <a:ext cx="5984644" cy="285752"/>
          </a:xfrm>
          <a:prstGeom prst="rect">
            <a:avLst/>
          </a:prstGeom>
          <a:noFill/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03" y="4809476"/>
            <a:ext cx="2487423" cy="1658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154" y="4833732"/>
            <a:ext cx="2500250" cy="166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7" grpId="0"/>
      <p:bldP spid="12" grpId="0"/>
      <p:bldP spid="16" grpId="0"/>
      <p:bldP spid="20" grpId="0"/>
      <p:bldP spid="21" grpId="0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/>
          <p:cNvSpPr>
            <a:spLocks noGrp="1"/>
          </p:cNvSpPr>
          <p:nvPr>
            <p:ph idx="1"/>
          </p:nvPr>
        </p:nvSpPr>
        <p:spPr>
          <a:xfrm>
            <a:off x="1857356" y="1000108"/>
            <a:ext cx="6849880" cy="916724"/>
          </a:xfrm>
        </p:spPr>
        <p:txBody>
          <a:bodyPr>
            <a:normAutofit/>
          </a:bodyPr>
          <a:lstStyle/>
          <a:p>
            <a:pPr marL="0" algn="r">
              <a:spcBef>
                <a:spcPts val="0"/>
              </a:spcBef>
              <a:buNone/>
            </a:pPr>
            <a:r>
              <a:rPr lang="pl-PL" sz="2800" b="1" u="sng" dirty="0">
                <a:solidFill>
                  <a:srgbClr val="0070C0"/>
                </a:solidFill>
                <a:cs typeface="Arial" pitchFamily="34" charset="0"/>
              </a:rPr>
              <a:t>DZIAŁANIA Z ZAKRESU OCHRONY ZDROWIA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2214546" y="1857364"/>
            <a:ext cx="2500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C00000"/>
                </a:solidFill>
                <a:cs typeface="Arial" pitchFamily="34" charset="0"/>
              </a:rPr>
              <a:t>2.941.777,00 zł</a:t>
            </a:r>
          </a:p>
        </p:txBody>
      </p:sp>
      <p:sp>
        <p:nvSpPr>
          <p:cNvPr id="9" name="Symbol zastępczy zawartości 2"/>
          <p:cNvSpPr txBox="1">
            <a:spLocks/>
          </p:cNvSpPr>
          <p:nvPr/>
        </p:nvSpPr>
        <p:spPr>
          <a:xfrm>
            <a:off x="3929058" y="1928802"/>
            <a:ext cx="4786346" cy="614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itchFamily="34" charset="0"/>
              </a:rPr>
              <a:t>(1,29% wydatków bieżących)</a:t>
            </a:r>
          </a:p>
        </p:txBody>
      </p:sp>
      <p:sp>
        <p:nvSpPr>
          <p:cNvPr id="21" name="pole tekstowe 20"/>
          <p:cNvSpPr txBox="1"/>
          <p:nvPr/>
        </p:nvSpPr>
        <p:spPr>
          <a:xfrm>
            <a:off x="214282" y="2857496"/>
            <a:ext cx="8929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dirty="0">
                <a:cs typeface="Arial" pitchFamily="34" charset="0"/>
              </a:rPr>
              <a:t>Z tych środków finansowane będzie w szczególności: </a:t>
            </a:r>
          </a:p>
          <a:p>
            <a:pPr algn="just">
              <a:buFont typeface="Wingdings" pitchFamily="2" charset="2"/>
              <a:buChar char="ü"/>
            </a:pPr>
            <a:r>
              <a:rPr lang="pl-PL" sz="2400" dirty="0">
                <a:cs typeface="Arial" pitchFamily="34" charset="0"/>
              </a:rPr>
              <a:t> utrzymanie </a:t>
            </a:r>
            <a:r>
              <a:rPr lang="pl-PL" sz="2400" b="1" dirty="0">
                <a:solidFill>
                  <a:srgbClr val="C00000"/>
                </a:solidFill>
                <a:cs typeface="Arial" pitchFamily="34" charset="0"/>
              </a:rPr>
              <a:t>Ośrodka Rehabilitacji Dzieci Niepełnosprawnych</a:t>
            </a:r>
            <a:r>
              <a:rPr lang="pl-PL" sz="2400" dirty="0">
                <a:cs typeface="Arial" pitchFamily="34" charset="0"/>
              </a:rPr>
              <a:t>,</a:t>
            </a:r>
          </a:p>
          <a:p>
            <a:pPr algn="just">
              <a:buFont typeface="Wingdings" pitchFamily="2" charset="2"/>
              <a:buChar char="ü"/>
            </a:pPr>
            <a:r>
              <a:rPr lang="pl-PL" sz="2400" dirty="0">
                <a:cs typeface="Arial" pitchFamily="34" charset="0"/>
              </a:rPr>
              <a:t> działania zmierzające do </a:t>
            </a:r>
            <a:r>
              <a:rPr lang="pl-PL" sz="2400" b="1" dirty="0">
                <a:solidFill>
                  <a:srgbClr val="C00000"/>
                </a:solidFill>
                <a:cs typeface="Arial" pitchFamily="34" charset="0"/>
              </a:rPr>
              <a:t>przeciwdziałania alkoholizmowi</a:t>
            </a:r>
            <a:r>
              <a:rPr lang="pl-PL" sz="2400" dirty="0">
                <a:cs typeface="Arial" pitchFamily="34" charset="0"/>
              </a:rPr>
              <a:t>,</a:t>
            </a:r>
          </a:p>
          <a:p>
            <a:pPr algn="just">
              <a:buFont typeface="Wingdings" pitchFamily="2" charset="2"/>
              <a:buChar char="ü"/>
            </a:pPr>
            <a:r>
              <a:rPr lang="pl-PL" sz="2400" dirty="0">
                <a:cs typeface="Arial" pitchFamily="34" charset="0"/>
              </a:rPr>
              <a:t> działania zmierzające do </a:t>
            </a:r>
            <a:r>
              <a:rPr lang="pl-PL" sz="2400" b="1" dirty="0">
                <a:solidFill>
                  <a:srgbClr val="C00000"/>
                </a:solidFill>
                <a:cs typeface="Arial" pitchFamily="34" charset="0"/>
              </a:rPr>
              <a:t>zwalczania narkomanii</a:t>
            </a:r>
            <a:r>
              <a:rPr lang="pl-PL" sz="2400" dirty="0">
                <a:cs typeface="Arial" pitchFamily="34" charset="0"/>
              </a:rPr>
              <a:t>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4714884"/>
            <a:ext cx="1136597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4572008"/>
            <a:ext cx="140017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 descr="http://www.koscian.net/photos/n_3876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5143512"/>
            <a:ext cx="1476352" cy="1476352"/>
          </a:xfrm>
          <a:prstGeom prst="rect">
            <a:avLst/>
          </a:prstGeom>
          <a:noFill/>
        </p:spPr>
      </p:pic>
      <p:sp>
        <p:nvSpPr>
          <p:cNvPr id="15" name="pole tekstowe 14"/>
          <p:cNvSpPr txBox="1"/>
          <p:nvPr/>
        </p:nvSpPr>
        <p:spPr>
          <a:xfrm>
            <a:off x="285720" y="5786454"/>
            <a:ext cx="2786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C00000"/>
                </a:solidFill>
                <a:cs typeface="Arial" pitchFamily="34" charset="0"/>
              </a:rPr>
              <a:t>1.543.631,00 zł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6786546" y="5786454"/>
            <a:ext cx="2357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C00000"/>
                </a:solidFill>
                <a:cs typeface="Arial" pitchFamily="34" charset="0"/>
              </a:rPr>
              <a:t>68.000,00 zł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3357554" y="4714884"/>
            <a:ext cx="2786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C00000"/>
                </a:solidFill>
                <a:cs typeface="Arial" pitchFamily="34" charset="0"/>
              </a:rPr>
              <a:t>1.232.000,00 zł</a:t>
            </a:r>
          </a:p>
        </p:txBody>
      </p:sp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142852"/>
            <a:ext cx="402931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ytuł 1"/>
          <p:cNvSpPr>
            <a:spLocks noGrp="1"/>
          </p:cNvSpPr>
          <p:nvPr>
            <p:ph type="title"/>
          </p:nvPr>
        </p:nvSpPr>
        <p:spPr>
          <a:xfrm>
            <a:off x="1264444" y="142875"/>
            <a:ext cx="6615113" cy="582613"/>
          </a:xfrm>
        </p:spPr>
        <p:txBody>
          <a:bodyPr>
            <a:normAutofit/>
          </a:bodyPr>
          <a:lstStyle/>
          <a:p>
            <a:r>
              <a:rPr lang="pl-PL" sz="2000" dirty="0">
                <a:latin typeface="+mn-lt"/>
                <a:cs typeface="Arial" pitchFamily="34" charset="0"/>
              </a:rPr>
              <a:t>Budżet Miasta Tomaszowa Mazowieckiego na rok 2019</a:t>
            </a:r>
          </a:p>
        </p:txBody>
      </p:sp>
      <p:pic>
        <p:nvPicPr>
          <p:cNvPr id="22" name="Picture 2" descr="C:\Users\Anna Przybyłkowicz\Desktop\kreska_czerwon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00166" y="571480"/>
            <a:ext cx="5984644" cy="2857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10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/>
          <p:cNvSpPr>
            <a:spLocks noGrp="1"/>
          </p:cNvSpPr>
          <p:nvPr>
            <p:ph idx="1"/>
          </p:nvPr>
        </p:nvSpPr>
        <p:spPr>
          <a:xfrm>
            <a:off x="285720" y="2285992"/>
            <a:ext cx="8462174" cy="72236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pl-PL" sz="2800" dirty="0">
                <a:cs typeface="Arial" pitchFamily="34" charset="0"/>
              </a:rPr>
              <a:t>Z tych środków na Straż Miejską oraz OSP wydamy: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2214546" y="1571612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C00000"/>
                </a:solidFill>
                <a:cs typeface="Arial" pitchFamily="34" charset="0"/>
              </a:rPr>
              <a:t>1.571.523,00 zł</a:t>
            </a:r>
          </a:p>
        </p:txBody>
      </p:sp>
      <p:sp>
        <p:nvSpPr>
          <p:cNvPr id="9" name="Symbol zastępczy zawartości 2"/>
          <p:cNvSpPr txBox="1">
            <a:spLocks/>
          </p:cNvSpPr>
          <p:nvPr/>
        </p:nvSpPr>
        <p:spPr>
          <a:xfrm>
            <a:off x="4357686" y="1643050"/>
            <a:ext cx="4143404" cy="500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itchFamily="34" charset="0"/>
              </a:rPr>
              <a:t>(</a:t>
            </a:r>
            <a:r>
              <a:rPr lang="pl-PL" sz="2000" dirty="0">
                <a:cs typeface="Arial" pitchFamily="34" charset="0"/>
              </a:rPr>
              <a:t>0,69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itchFamily="34" charset="0"/>
              </a:rPr>
              <a:t>% wydatków bieżących)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214282" y="4500570"/>
            <a:ext cx="86439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800" dirty="0">
                <a:cs typeface="Arial" pitchFamily="34" charset="0"/>
              </a:rPr>
              <a:t>Finansowane będą także materiały i wyposażenie </a:t>
            </a:r>
            <a:br>
              <a:rPr lang="pl-PL" sz="2800" dirty="0">
                <a:cs typeface="Arial" pitchFamily="34" charset="0"/>
              </a:rPr>
            </a:br>
            <a:r>
              <a:rPr lang="pl-PL" sz="2800" dirty="0">
                <a:cs typeface="Arial" pitchFamily="34" charset="0"/>
              </a:rPr>
              <a:t>w zakresie zarządzania kryzysowego, programu Bezpieczne Miasto, Monitoringu Miasta, oraz współpracy</a:t>
            </a:r>
            <a:br>
              <a:rPr lang="pl-PL" sz="2800" dirty="0">
                <a:cs typeface="Arial" pitchFamily="34" charset="0"/>
              </a:rPr>
            </a:br>
            <a:r>
              <a:rPr lang="pl-PL" sz="2800" dirty="0">
                <a:cs typeface="Arial" pitchFamily="34" charset="0"/>
              </a:rPr>
              <a:t>z organizacjami pozarządowymi na kwotę </a:t>
            </a:r>
            <a:r>
              <a:rPr lang="pl-PL" sz="2800" b="1" dirty="0">
                <a:solidFill>
                  <a:srgbClr val="C00000"/>
                </a:solidFill>
                <a:cs typeface="Arial" pitchFamily="34" charset="0"/>
              </a:rPr>
              <a:t>114.120,00 zł</a:t>
            </a:r>
            <a:r>
              <a:rPr lang="pl-PL" sz="2800" dirty="0">
                <a:cs typeface="Arial" pitchFamily="34" charset="0"/>
              </a:rPr>
              <a:t>.</a:t>
            </a:r>
          </a:p>
        </p:txBody>
      </p:sp>
      <p:pic>
        <p:nvPicPr>
          <p:cNvPr id="13314" name="Picture 2" descr="http://tkkftomaszow.pl/wp-content/themes/tkkf/loga/S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496"/>
            <a:ext cx="1225846" cy="1471017"/>
          </a:xfrm>
          <a:prstGeom prst="rect">
            <a:avLst/>
          </a:prstGeom>
          <a:noFill/>
        </p:spPr>
      </p:pic>
      <p:sp>
        <p:nvSpPr>
          <p:cNvPr id="13316" name="AutoShape 4" descr="data:image/jpeg;base64,/9j/4AAQSkZJRgABAQAAAQABAAD/2wCEAAkGBxITEhUUExQVFhUWGB0aGRgXGRgbGhwfICAdIBsfGyAaHyghIRwlGxkYITEhJSorLi4uGB8zODMsNygtLiwBCgoKDg0OGxAQGywkICQsLC83LDQsLCwvLCwvLCwsLC0sLCwsLDQ0LiwsLCwsLCwsLCwsLCwsLCwsLCwsLCwsLP/AABEIAOAA4QMBEQACEQEDEQH/xAAcAAACAwEBAQEAAAAAAAAAAAAABgQFBwMCAQj/xABGEAACAQIEAwYDBgMFBQgDAAABAhEAAwQSITEFBkETIjJRYXEHgZEUQlJiocEjcrGCkqKy8CQ0o8LRFRYzQ1SD0+EXc8P/xAAbAQEAAgMBAQAAAAAAAAAAAAAAAwQBAgUGB//EADsRAAEEAAQCBwcEAQMEAwAAAAEAAgMRBBIhMUFRBRMiYXGB8DKRobHB0eEGFFLxIzNCYhVyksIWQ4L/2gAMAwEAAhEDEQA/ANxoiKIiiIoiKIiiIoiKIiiKh5t5g+yIuVQ1y4SFDTlAESxjUgSBAiZqKaXq22tmtzFL3Aed7zXkS+EK3GChkBUqWMLMkggkgdImdaghxRc7K4Ld0dCwn+riiRREURFERREURV3MHFBhrD3YzEQFXaSSANegkyT5A1o94Y0uKyBZpIVjnnFq+Z8jr1QLl0/KZkH3JqkMY69RopjEFpWGvq6K6mVZQwPoRI/SugoF0oiKIiiIoiKIiiIoiKIiiIoiKIiiIoiKIiiIoiKIiiJe5x5fbFIhtkC5bJy5pggxmBImNlMwdo6zUM0XWNpbMdlKzniPBr9m7aS7/BzsCHkGIZZIynSCVJMggVTEJY4Zjups4INJw+wcYteC8l1RsCVJ+edAf8dWssw2IKjthQON8WT/AMTCKf5UJP8Aw7jf0oHzDdvxSmc15/76YseLAXPmLy/1tVjr38WFMg5r4ee7/wD6I/33/wDip+4d/ApkHNfDzpjD4cE/yW8/9LYrHXv/AIH15JkHNfP+2uL3PBhwv/tlD9btwD9KZ5zs1KZzVbzFguJth3fE3VCLBCMyglpGQRaSDLRu1avbIWkvIpZBbeijcu8q38UouEpbtEkZgSXMGDlGWNwRJOhGx6xRYbNTidFs6StFqli0qKqqIVQAB5AaD9K6KgXuiIoiKIiiIoiKIiiIoiKIiiIoiKIiiIoiKIiiIoiKIo2Px9qyue66ovmxiT5DzPoNawSALKUs7575lwuItoiC4SH0YrlUgjKwOYhgNVPh6Cqk8jJG03cKVjS06p55Zx/b4W1cJlisMfzL3W/xAmrLHZmhyjcKNK0rdYUS5j0W8lljDXFZk/NljMB6gMpjynyNa5gDS3EbiwvGwq/Pb5JA+JXEcThMVZu2L1xRcUyhYtbJQie4dBIYAxG3nrVLFyOjcHNK7/Q2HhxML45Wg0Rrx1vj5J35b4sMVhrd8CM47w8mBhh8mBq3E8PaHBcXF4c4eZ0R4H4cPgrOpFXWe/FDiZlLK65F7Rh5sZVB/nn3U1UxRumDipYxxVjy9zhgltW7QNy2qqFBuKIMCJYoWA6klo1mpGzx7XS1LHbputXVZQykMpEggggjzBFTrRe6IiiIoiKIiiIoiKIiiIoiKIiiIoiKIiiIoiKIud++qKWdlVRqWYgAe5OgoiWeIc+YNEc237R10VYZQxmCQSIKqdyJ6bkgGF0zADRulsGFZnj+JXsTcNx2LNqJ2AH4RM5V/KoJ01MzVCR5cbcp2itlK4HiVtO7XbK3s6lPGVyhgQ0d0ycpjpu3nptFKxnBYc0lOHwr4hmS5aJ1EXB8+68egKg/26s4Y6FvL5FRyc1bcY5sXCYlbOITLauCUvKZA6MHG4gxqJ8Q0GtSPmDHU7Y8Vcw/R78RCZIjZbu3j3Vz46dyWfivxY272DNph2lvNdBnzKhfcNDe4mq2MkylteK6fQeGErJQ/Y0PXhoqL4lcdTFXbHZ+FbIb2NwBoPqFCfWoMZKHEAcvmr/QmFdAx5fuXV/42PnfuXng3OjYTA9jZ1vM7sWYStsGIgdWME+QnWdqMxPVxBrd0n6L/dYsySeyAB3k18vQWl8n8Le3ZW5fuPcv3VDOzsTlnUIo2UDrG5+UdGFpDbcbK81jpmPkLYmgNGgrj3k7m+9ILcdH25sVk7QZmZBmKrtktScp3tgtHmpPQ1UMgEheRtoocvZDUv8AELjC4zW7apbYzkViSm23d8O+w2gRoTURLHm9lsAQrPljmq5hXG7W21ZJEMPxKQcub8wMGQGA0IlikLPD16pauaCtLwvOeBd8gvAE7FgyqdgRmIgEEgQYM6VcErCatRZSmCpFqiiIoiKIiiIoiKIiiIoiKIiiIoiKIiiKJxXiCYe0124e6o2G5OwA9SYFYc4NFlZAtY5zJzM99i90wB4EElFO0KBqxE6tE7xHhHOe90prhy+6nDQ1UeKUqMwSEUSzEqDEFiSJmQdNxOp0MUtpoA/2moXkXVdQXuFUjwr3SR7Jqo9JJ9q1otOg19c1ndWHCMZZDqBbW5ZQ9+2jqG9JAnTqRuaNAa7NJaHUU1NfCuP2m4mt60rol2EYOFGrAJACk6ZlsnWD3jpVhsg60OHHTzUZb2aXr4z3tcKkaxcaf7gj/XpUWPOjV6D9Ot1kd4D5rN3us0ZiTACiTMACFA9AAABXPcSd16RjQ0EAVqT5krxWOKyDQXxxofanFbN0pb5xbHtb4cbjd24bKj2dwFH0Zv0rvOdljzHkvm7mjrCG7Ws+4bxnD2sNdsPh7lx7rSPCghdEKtqRBDEMQBJO9VGPayPK4brdwJdYSdibsnJda2WXUFVJdZ28LZlPsCKjaK1aDSye9R77MpUZgc5gamCx2JDLIb80mZ1EaVu2jrWywVYgtbTPcSCpEle9M6HbvQPUdQTtWhLXjKCs6jVOHKHNxw7C25zYc6bzkH4k/KPvJ03A/FJDMW9l23yWr2A6haupBEjUGr6hX2iIoiKIiiIoiKIiiIoiKIiiIoipuZeY7ODt5nlnIJW2sZmjrroF9T+p0rR72s3WQCVmfN3NlzFJbU2+zykmJIDEjRgSAQApImNMzHpVSWQvABFcfspWtpKtlixHZgEnZyNAB96PIbKmw66zERAA7Xru+5W47lc4S9azgXUuXLYGpUkEsNjKqZgiYgAmPIg6R5Qbcsus7K85a5awmNa52a3UVI1dbRJ3kNlQBW0mNdCDVpkTX7FyiLiOSceH8hYS3GbPcjoxAX6WwoI9DNStw7BrV+K1MhUT4i4BEwtt0y2xZcAQAoUNp3Rt4+zPyrGIb2LHDVIzqqTnrjWBxeEtlruS+qh1GVoBIGZGYgLB230Kg61pOGTNyjfu1+Sv9HYw4OXMR2Tofv5LMWuqPvp9Sf8AKDVdvReKd/sd7j9aXaf+o8I06Wfd9yvgvL+NP+J+6VKeiMUNch935UQ/UuG2r4q35abCnEIcTcUWlOYgQxaNlIkHL56HTTrIjbgJI3XK0gD/AIn7LGI6fjkiLYfaOm40+O60LnzmfD3sPbWzcDSxYiCpIVTAhgDqzAj+Wp8RIHMppu155jSDZTjb4HZOHtWLqK4toqjMJIgASDuDpuNas5RVVoo7N2qTG/DvCPs1xR0Eq4/4is361EcMzhp5rbrCkrHYHBYXEXLNyxfeBpBVQ46k5LYZVMkAhjMHaoHBjDrZ81uCSNFTX2Zgyr3GklA8MGHQN56aHY6TA2qt2Qb4fJSaqsF+DsUadBvqPuz1YDwncjunQgmXLfePXr4rW0+cB58uWbNlDZz21ITMCZIJ0VT4RkGgnxADUb1OyYtaLHr+loWWdFpPC+I28RbFy02ZTp5EHqGHQ+lWmuDhYUZFKXWVhFERREURFERREURFERRFE4tj1sWXutqEEx1J2VR6liB86w5waLKyBaxPifELl93du87kT0EA6geSAd0fPc6nlucXOzO9clYAoUFG4pgje1MloRFRQSO6gQSIJbQFj0OulbCUud2QsZaGqkYTg2KbQWrjSdSEePSYXYbRmAinVuOzT68UzDmm7gPIN1iGxLdmv4FILx5aSqD1BYx5aGpmYX+fu+5Wpk5J7uXcPg7IkratJoB+wG7MdT1JM71bJDRyCi1JWb8yfFYkm3g012zGC3yGqj/F6haniw0src+jWfydp7h/SjfKxhy7nkFnOK41icVdGe6xZjAMnSfIkyB6AgeldR3RuHw0TpZbeWi9dvdt81TGJlleGN7N+t1xbC2m7QIXzoCZaIaN9tQfKto554OrdI1gY4gU0EZb28e9HRxyZg0nMOfGl1v5UZba2lcFBrHfYkbg9NfLyqKHPNG7EPmLCHH/ALWgHYhbPyscI2sBseZ815XDIbVoMwRizfdJJ1AiR/rWsuxMzcVM6NuYBrf91Vpd0UETDEwONGzw31XvF2Lam65WQLmRUByiYkkx6Vrhp8RKyKBj6JZmLjqauhusysjaXvIsXQGy5MgU22R2tLcBMatBBI2G4J86zl61srJY2yOYavRtg678CAsXkLSxxaHcN6THwznDH4Ihc4uIDGWcw06ZensuT3qjHho525sO4jS8rxpXc7+1YdK6M1IAe8fULTeVviHhsVCuRaubanuk+5iCfI+cAtVd4fG7JK3Kfn4HipWkOFtNhMPG+C2cUmW4NR4XXRlPofpoZBgSK0exrxRWQSNlnXGORMVbJNuLyTPd0PuVJBB9UY+cVTdhnD2dfmpRIOKWcdwHFGc1i8dO8OzukkDWNLe/kZnXetWxuB2PrzWxcDxXO4ht2HW331ORgGOoyKwGUj0cnUGSBqK0bLm7LuKyW1qFd8p8x/Z74aYttpcH5fM+TJObrKkxM6bQvMbqOx9WsPGYLZa6SrooiKIiiIoiKIiiIoiKIs2595os37At2LkxcljBgiCFYdCucgz+X1FVZ5A5tDn+VKxpBSHdulVCIDnaNoJX0E6d0Eb6Dc6kTTAs2dlKSumAuXVuK6XCmUFUylt9mIIIJgaZjvJ0HXObLtvz9fJYq1ovw+4VfZ2xl647ZhlTMTLDSSSSTk0GUecnYirsAce25RPI2CvebeabOBt5nILkSqT+p8hOnmegNT2SQ1osnYc1HoBZ0CxDj3HMRjSbt5ytsyFEan8qKDoJiRPuWOtX4cO2KQBwzyDUjZrBzJ5+gq75C9tg5W/F3goeAtoEZmlHQFGgEnvaBo9JIrbGvmfM1jO2x5DhrQ7OpbffoVrA1gYSdCAQfPiq69aNtlKuragqVM7HSRuD6V1o524iJwlaW8CDp7jsfFU3RmN4LSDypTe1JzMtrI7ggksdJ3hYkTXEfPFHljkmL2MIIAby2t10a7l1YcJiJ7dFEQTx4d/or7aF4KFzxAgEKpIHkCYIqvNj8K+Qv6rfU9ogE8yAKXRi6Bx2XKXAe75rl9jfu9/weHujTWfxedS/9ZZbv8Q7W+p10rlyT/4xitO2NNl7VbgzZgtxWOYhpnN5jLsfnWP+oYd2UgOjLRQIIOnI3uoX9CY6O7aHg6+fdS5rif4qvdWFTYKNBHhH1q+3qn4V0OFfbnbkmib3OvcuU9skcwdO0gDhW3JdeFOA4utBd7gVR7kZ2+hge9Y6TYXR/to9GsYXE+A7I8yLKxhiA7rXbk0PqUNgSGAU5bnedmmAi9Aff94rU4tksZMgzR6NaOLncSPDZZ6otd2TTtSTwA7068hfEd7RWziSWt7A7lfLL6fk/u9FNbGYF+F7Qss58W+PMd6lhxDZdDofn4LZcNfW4qujBlYSCDII9Kqg2pllnM3CMRgr7vavXVtXmzAqxEtqSrxEvqSCdx5kMaozh0erToVMwh26U7lssoAbvA5rbbaj7pnbqpB6H0NVro2fNScFCTEAEdCNY81mIH8rEpHQXI6VIW369ePktbWycp802XFnDMzdsLYWTEMyrqAZktlGbaN9elXo5QaHGlC5tapsqVaooiKIiiIoiKIiiJZ5/wCK9jhsqmGunLO0LEufp3Z6FwahnfkZput2CysnyBrJtKMp7VyzQIg6aebd0HyE/I0usAYAd7v4KWtV4w3BLxD3FW4bYmXIOUgGTLQoOvQN6RWQHOAIH29eSaAp95P5Ktuq37zrcQ7IuoMGIcwNARBtgASDMyRViKAe07X5LRzzsE0818wW8DYNxozRCL5kdTH3RpPyA1IqwSdgLJ0A5lR+KwDH8X+03Wv4hi3e0Q9T5t0AA6DbQDTfrMwU8LcsftuBt/8AEfxb3/34UjOx5t3sg6Dn3lerbm295NVthjDgT2ZPhI+RjSoZGDEQwyjtSEC237YG4Pz1W7SY3vbs3n/ElRlXNpblVIILHxPO8jYDT+u50piMYIf9WnPBBDR7LK27yef00VnB9Hy4t2WEU3iTxvmpFjDKuw/16n/Q9K4mIxk2INyG/l5D0e9ewwXQmGww1GY9/wBvv8F3AqsuwBWgQT/r+tFq+RjBbyAO9fNgpJ8SZ/u7EnUZSe7EamD6awNWusu7jXH6ga+FqjhscJHOD3NGumu/r0F9rZdFfGUHegJCilhjlFPAKh3cFBDJoQZHuNtP+n0NdbDdKyNaY5e006d9dx9eS8xj/wBONJ6zDGiOHr13le8LfLuLbjViWfXW4ROVR5DSIq9I1jYTiIHaNAa3/hftE9/G15oZ+s6qUUbJPfWw/C4XsWWDrdUKMsoAkQQdhpMRO/lV2PBNjcx2Hdm1pxzXYI4jnyUDpy4ESCuWlUe5Ovw65xfC3BYxBPZPBkmYnXMPP1jcSfEDm5WJhZH/AJYf9Mkg/wDE8vD5K3FIXdh/tfMLZ8Vh7d62UcB0cbbgjcEfoQR6GoCAd1Ist5w5VXDMpS6Ctw91W8WkbmMpAkd8lCNNTvVKSAN2PkfopmvvdLPEOX7qOBfFxD40kQJBWY6MNp7x33BM1G7NGNQthTl0OLAu2oOS5ZtAZoEyHzKwPlmY79Rr6nPNNc3hXwtANwVtvBOIDEWLd0aZ11A6MNGHyYEfKug1wcAQoCKNKdWywiiIoiW+d+N3MNaUWoFy4SAxAOUAakA6FtVAnTWdYgwzyGNthbsbmKUeDc14m3dTPca5bZgHVoOhMFlIEgjeNjtGsipFiX5gHa2pHRitFqVdFQLL/itfJxFm2OiAj+0zSfl2an5VTxW481LGlNG74RdFRZb3PhH0kn5VSI0s8VNxXTDWrl4JaDM+Zv4duSBLEsvmRvJIiNSdqkBcSGBa6DUraOHYW3hMMqSAllO8x9BLsfUmWPua6gAaKVfcrA+e+ZWxmJLEHs1MBZjQbLp13n8xPQCur0ZhS4GcmnEHL3D+Vd/y8VTxUtHJwG/2ULF4XD5c5BRDGUqZmdwVOxXrrUWGxWOD+qBD3C7BFVW3aG+bhotpIoKznQcCOPl3L7ile4/fjKNQBs3TO0HrG3y86ofuY8NFlhvORqTu0fxHhxPPyrq4Ho2THTW/Rg+Pf4nh6vqBFckm17iKFkTAxgoL7RSooi6WMxOVQGLFdDIHdObWAe7AJOh2B1iDqYusOm4v5eXz5jja5PSzB1XWE1XxulKs8JvWyrW7SMVKE9j2jElZlmhPvbEE7SNegwSyAteHUb3y6A7DRx24ab8lw48RE51dltk666X5cK071Xosd3Xu90z5jQ1I4EHVesgkZJGHM258/evVaqZFEXHEYcMPX039x6/69rGGxL4H5m+7gRyK5XSfRceMZycNiuVmGDC4puXF1GZ31Xrl13Ebe/UV3RKezJh3CON2hprTldwvuPArwj4iwujmBL28ydR3Ln2varlRAgtAvmzMSPQE+bRFWTh/2zy6V5f1lNy0BffpyCgEnWtpgy5dbu6Wt/CPmntrX2a4e+g7nt1X5bgeUjZK5U0Bw8phPiDzH42KuRyCRmcefimTnrgv2nDGFzPbOdQNz+JRGuqzA8wtQSszNobqRporJlMFIclYIAOwzQQR6HJHrXLJJbRVjiq4Es7IdXSVBP3h4rfyKF1Psak2AI2Po/FYWtfCnFG5gjrIFwgfNEY/4mY/Or0HsVyJUL91c818ZOFsZ1ALswRJnLJBMmNYAUmOsASJmtpZMjcyw1tmki4PnTF23z3LnapuyFUGnXKVUGY2kkf1qkzFuzdrZSmIVotL+2W/xCuioFB5k4GuLtBC2RlOZHAmDtqNJUg6iR08qjkjEjaK2a6jazTi/L1y1iLVh7iAXCkMAxBLMVAOojXLO/i+tIwZHgXvxUuexavftPFcF4wbtsdTN1fXvCLg930FTXNHv2gtew7uSzzfxv7Vcs31tEFBlYKwZfvRB0J8Z6dKiklbJpsVs1paqbBK909laVnd2MgAyem24BiddgT01GgYSRS2sLWOS+U/sw7W7DX2HuEnf3Y7E7AaDSSbsUIZrxULnWqv4vce7DDCyh79zU+w2+ra+otsOtTxxGeRsQ47+A3+yjc/I0v5fPgsjwll0WFDZvv27g0f1WesdN66GIlgfIMxGUey9h1Z3OHLv2VaNj2t0BviDsfBcCyvCKGVAczKdYO0Kd9dBr79K2ne/CMMsjg55GVrhxG9uG1jgtsND+6kbDGDV6jkftzU+2mwAkmAAo+QAA+QA9q8wSXFfSIYosLCGjQDjt5+vBXlrgSqitffIxykoxyZVJ+8TqDlUz/MAATqLceHbXaXnsZ01KZC2A00ceJ/HruUs8CRiS1u4oAOUWggYqNZhgWuORrp4RA72rHd0LSqUPSmIj2dd89fnsEsXrigkrmyT3c0Zo/Nl0n2qi4C6avXQyPEYdNVn+O3cpWGx2E7M2r1oktM3QRnXyKhgIAEGAdYOh2qnLFixJ1kT6r/AG8D4+PwXLxcD8QTZBHAXty3AF80x4Z87W2DG8oaFzi3dAECChZc4DAiFAnUiSRXagkMkYeRRPDkeK8s9uVxala/lzuFChQxACmVj8p/D5dYidapzAB5pe26LkdJhWFxs7e5WPBMBbvB83a5kEnKba28vTMzAw39YMTUsMbHjW1R6Tx2KwzwGltHbn5gqfc4Lb7q3ItNmhTpbZ1jRsgGVmBjNlkmMw0JSrBiYdwuIzpLExklrjrw3+d6Kp4nw1rRB1a2wBV401nukju5gQRodYkb1TliLDpsvTdH9JNxLadQfy594VRjsPmGm/T/AF67fT1q30bjDhpQT7J38Pxuuf8AqDo0TxdcwdofL18PBcsJiSQLdmyrTBbPLSR1OoAArvYnDgH9xiZiOAy6UDwG5JI3+y8XHISOrjZ43qpnCsXdwuJt3gEXvCMhGSR00mPI+jNVbEGKfD/43OLo9e17Rad+GoUseeOTtAAO002tfo7A4tbttLieF1DDzgidfWueDYsKykXnbkpmLX8KNTJe2Op3LJ6zrHnqJMq1eWCzmapGvrQrL8Y79qrKjG4ujADqDsR92QXmdioE1Wa0BpadApCdbTtyTx65hcKuGs2Dcvbtu0HKqghbckiFHVambPwYL1WhZzKm8ewfEr9lruIZbaW++qHKBmggQqydc2XvtpNHtlc0l9AckBaDovHLXKNzEoly4VSyxMgFi7AMVI2AAMHWTp0rSLDXTidFs6StFp3ZL5D6Cr6gXuiJD+KClewvLuucD37rL/kNVcVpldyKkj4hPSMCARsRIq0o1W8S5ewt8k3LSlj99ZV/7ywflNaOY13tBZBI2S7i/h+s5rF90YbZwCR6KyZSPfWoThgNWEhb9YeK4DC8Zw/hftlHTMr/AFNwK/yDGlTt2IKWwrM+b+JXcXipvg5kBzrbEZQpKiAxOxBO58ZrpdHuLGOmJaHEhgu6vcjRVcQA4hmtbmt+5Vxx6ZdLt0MB3TEE+jQYb3OvrU7ej5xILhYWk6i9B3ixY8Bp3KM4iMt0ebHrXgV8wSGMx1Zu+T77foZ/t1yuk5g6bIz2W9kDw3+PyXqv03hKYZ3bn66n6fFWvDLTy1xCB2KlyTtsxj+6rmegUnXQGrh2kuzclf6bxDWQdUd3fCiDaZsffYEXAy9oXVlacoAF1w05jkym2ioJ1kprNXl5FSsLxSzZt2jfuMCVBVRnueAkZ5GYBWgxlABB69NXPa3cqxBhJp76pt0kzieIW5euXFGVXcsB7+fqdz6k1z5XBzyQvaYCF8OHbG/cfe68lxt4k25ZSBprKqwga6hgRprrUMkTZBTvmR8qW8+HikGZ424psw1lwLauB2kIzuB4Xhc3hiQx7RdII0Cxm06scbY2BjdgvBPdmcXJSuXVdmdVKq7FwDEjNrGnlMewFUJSC4kL3WAY9mHa14ogf18KTNyxxvD2rJt3iyHtM4ZULZtBEwDqCOvkKswysDaK4nSnR2IlxBkjGYEDlppt9fNSsdfIdRnDWm7PMS7fxFysysoLF8svJAOoR/WrK8/VbqPxS3cdUw6spzL2oUzP/labnxXHXUyZZpmZGkjczSFZwWIGHnbKRYH2pKmhHoa5uxXvOy5vMH5KFKqbiMSougd4CYIOsgdDvA/EK9Fg3STRRvYA4xE9kmrBGhvmOHgvnHSGHbhsRJETQdx9cwua4a4bLKLbRmzFjoIAO0x5mug/EYf9y2R8gvLly7mydbIv1queI5OqLQ073e23itL5I5mxrYZbOGsi4y65iCQMxMg6qo74ciW+WleelbJDI6FovKSL7uHwXSYWvaHk7ph/7u8RxH+84nIp+6pnTyKpkX6lq06uR3tOrw+62zNGwVjw/kbCW4zBrpH4z3f7qQpHoQa2bh4xwvxWC8lMWGwyW1C20VFGyqAo+g0qZaJc+I2Iy4TL+O4g+kv/AMlQYk1GVvH7St+XcP2eFsId1tJPvlE/rNStFABak2VY1ssIoiUviVanDWz+G8D9VcfuKrYof4ypI/aV5y5dzYTDsd2s2z9VFWGmxa0KsaysIoi44y+Ldt3OyKWPyE/tRF+Zb/EWW5dIJNwsBm/k0P1IH611MJ0f18EXWezTiRxt2x8h8VTmxPVyOy76DyCMSbZT+HAa86yv4fT2LERWWfuI3kzaiJrqd/K9j40KPejurc0Bn+8ixy9FTRHTadPb7v8AhgV5U76r6T0fH1eGYO6/fqr3l66pt3bOWS5BJMABcrDc6blpnQKW9KuYYjKQuB0+13Xtdwy152b+YVxicRlyrEl7lvKfwoWNxBHogtJ6lXPQ1YXCUfnOwOwwlz72UJ7gpm/Qr/iqviR2QV3egJHCdzOBF+4/lKdUl6tSeFYVb15LRGYHVlkCVlV1n7pZ0B30JgGpoGZnXyXI6YxQigLBu7Ty4/bzTTZt5mWGtMMRku5ejKX8xvIuISSDGVdDFX145JdsQAJBjSRqDHUelctwpxC+hYeTrImP5gH4L2qZiFmJIE+UmJ+W9GC3AFMQ8xxOeNwCfcFoHMNwWXs5UlUa0uQfh/iqQPZSdPSuovnu6jW2yFLndcgAoJGolQ49s63GB2BuJ6URJNy4GZmWcrMxWdDBJKz8ormSEFxIX0DCNc2BjXaENA+CgcQJWHXQqQQf6/0Sut0MWulML9Q4EV8fuvL/AKoiLSyZu/2/terz2ymW9eLtmzdyW6QRLaeVdGJk4m6zCwhgy12tON3Q1XmnOjLMsr7N3pqnr4I4yL922PCykid9CuWfq/61W6RYW4qzu5oJ5WNCpsMQYtOBK2OqqmRREURI3xSOZLFr8Rc/MAL/AP0qtiRYaO8KSPiU8AVZUa+0RFES18Qh/sbHydP8wH71Bif9I+uK3j9oKfyl/uWG/wD1J/QVJH7A8AtXblW1brCKIqrms/7FifWy4+qkfvWkhphPcVlu4X5m7JrlwhRLMx0+pr1MUseHwjHyGgGt+QXIex0kzg0a2V74esXUno0/TX9qj6UeP2TyOIHxIW2FbU4B71bJAUToAOteHO6+ttAa0DkE1cn4S4ue9lYeBbemrEnvZc0Awk6zG+uhi5hmEAkry/TmJjlcxrCDV3XfX2Xa4dC7kDJcE66aNbRVUnfKoC6RLFxEzVlcFHF3w18WVbEBeyXKcjWSG8IkZnEeHqPlUckYfuruDxz8LmLACTzXlMLwuIOdj+I37c/RbgX9Kx1MfJSHpbGE3n+A+y+8LsYe2hZWzjt8kypbK3ZnvZSRlFtbkmd5Oh23YwMFBV8VipMS/O/egF1KLqhtl8sW0CtBKk2c+UiCBLXtfJrYnvKK2VZQrCYF3uvfcMWc91LltFBEBj41aS4Zum40qMxMJshX2dJYiOJscZoD72vGNwHD2H8O61v0Nyy6/rczfrWpw7Dtop4umsUz2qd4j7UrLi2Ms3wFW4D3QPGpc5Uuye6YnvD10YxpUy5Kl4LMzOh8BuEFh90s7NBBM5e1HdImRcnQRREi4jC3LRyXVKMNIIImPwzuPUVzHsc06r3+GxcU7QWOF8uI8QoXEB3G9v8AmX/pV7ot1Ypnj9CuN+pW3hL7/p+FThTBMGBua9wXtDg0nU8Oa+eBpItPPwcuEY9R5z/kuH9hXA6ZFTRnud9F0cCew4d4+q3quYraKIiiJE+IOuKwQ9f81y0P2qrP7bPFSM2Ke6tKNFERREtfEI/7GR5un+YH9qgxP+kfXFbx+0FYcpj/AGLDetm2fqoP71JH7A8Fq7dWtbrCKIqrmsTgsT6WXP0Un9q0kFsI7llu4X5kukq7QSCGOo0O5r1mFa2TDMDhYLW/ILjyktldXMrrw0/xU9WA+un71D0q28G8DgB8CFvhD/mCv+FYw2mS4FDEDQEkQSInTqJ/fpXimPyOJpfTsXhji4GsDqBo89K/pMT85hUJWyq3YgO1wuBPXvCflPzqx+6FaDVcZv6ffn7Txl+PrzVhkNrBJcP/AIiYZ372pDsQbZad2Bd9+pap7plnkuSY2yYrq2eyXUPAmgvOPt3ls9olwqzLYDDM3d7Q5Bk2hgtwjMImc24ArYqu0Amj3/Jd+Jrd+02FW6wb7TAPmBZk5xse6VU/2iIJ01cdR64KSJoLXk8B/wCwH1UHEYjs8RhwWg3rNtAZns+8RbjbXUyY1aNhtgvAcAeK3jwrpIXyt/217jfyXrtTaU3JJFi2MoJhXjsAoMfezIq66zbOwatnHKLUUMZlkaxu5NLxi2uDAIwuNC2cM7MCQ7BmEgkajXOZBnUDoZwT2b8FKyMCYsP/ACHnRr4qx4it8Gwq3dXv3LRB8JBFxyzAfeLIGHloB1JyVA0Agk8B9QuJVlvpYDFlupeyljLB7bPlIJ6gszT6xsKE6gLdsVxOfyI+N/ZRuNcU+y4hHCq1i9h0Xs2MBguYaSDqFZehkNr0iKSQscOS6OBwLMXC5oNPB94I/CrOK8ydqjW1sqqMI1dm13DAaLIIBGhOm9ROxIIIpdDDdBvie2Qv1BB2+v4SzxA9xvb/AJkqXott4pnj9CVj9TPrCgd/4+qqkxDBWQGFaJHnG1e0fh4nyNlcO03Yr5+JXBpaDoU7fBy2Tj1PlP8AkuD9xXF6ZNzRjud9FfwI7Dj3hb1XMVtFERREh8/f73gz6j9LiVVn9tnj9lIzYp8q0o0URFESh8Tb+XCp63RPsEc/sKr4o/46UkftJl4VY7OxaT8FtV+igftVhRqVREURccZYFy26HZ1Kn5iP3oi/LfErLC86kENMkep7x+kn6V6HouUfs25jVae419lzMWw9ca46rwLFxVF3KcoIIPSQdP1G9TTTQTZ8MHDMQRXktGRvZUpGlq7MSY2nT2Oq/wCEivBuvivqPRsokwzDy0934pNXDeN4WzatqASwRcxt2kLliAWLNdgHUnQDTaavCWNgpebf0djMS8yFu5O57/fXJceN8dGJt9hZW7nvMoLXMkmD3FAQxAbU7aA+ZNaPlD+y3irOG6OkwjjiJqpoJq9zw9c0xcaACBJgHFYZB7Ibbn9Fb6VZK4TBd9wKpsTxrPjENpLl3s+0b+EAxllCAg7ZQFXvaiWIE9Yi8F9DWlfbhHMw5fIQ3MRV8hqTWp3rgoxsy32rGq1q0mVLVmDnfJ4VAMNlGpJMZtTou+ta536UrIfli/aYTtl2pO3kL+JPhxUjimHS84tZzaW4S2HLTlY5bRCv1AYFcoO0J17tSPaHDLzXPwcr4ZRK1t5d/Db6qDiMXet4a7hsRYugZDbW4FOTeVDMRkIBkBlbZogmoszmsLXDzXTMMEuJbPC8auBLSaO+tevC1cWONJdS05IDpibRZZ1GcdmxjfLmZjO0MOoIErZA4WFzZ8HJBIY3DnR5ga37kc0hrXY4hRLWL9wH0DtmE+QYQs/nFay2KdyU/RrWyl8DjWcaeINj6rmObbG2XEKv4cthlHtmMx6Tp0jasfuWKU9B4ocj5/hUHMGKs3bivaAErDgIU1B0JXaSDBIJ8I9hBO5rqLV1+h4Z4A+OUVsR53dHyCXuKv3Y8z/QSf8AMn0rp9BRZsRn/iD8dPuuL+qp7LYx6v8AoKqr168YtR+B2DJvXbnRUI+pWP8ALcry/Sb82LI/i0D36/ZdfCNqHxP4WyVTU6KIiiJC+Jxyvhrn4RcP0Nsj+hqrid2nvUkfEJ9q0o0URFESP8Rv4lzC2N+0Yg/2mRB+jt9DVbEalre9SM2JTxVlRqLjuI2bIm7cRAdszAT7TufasEgalEt8R+IOFTwB7h11I7NdPMvDfMKahOJZsNfBb9WeKg2eM8UxahsPbW1bbZ9Pbe5uPUW61zyv9kAeKzTRus35t4bcwmKIvsM1xGm4skS8kMNAdyy7DwGr2Ea97HQ1mIc19fyrRw5clXmLWkP2sFt8uSpu1Vm7NDmJtLbBOikjU769IHqavdTJEz9xKMoEheRu6joPz3KDO1x6thvsgd3rkvWAuyg817h/UofpK/2RXJ6Ww/VYgkbO7Q89/jr5r036axlgwu9EfcfJWvCeHtfurbUxIJJiYUbmBudgB5kVQijzupeg6Qxn7WLPVkmh4p14fw/D4bvZrVpo1uXnVrsdeoRPYSPOr7WNYNF4+fFz4p3bJPcNvd6KWeZuJriHS1aE20JC5tM7nVnOb2Jkx94nSq0r+sdlYu30fh24KJ2IxGl8OP8AZ5cOPGrHheDNm2yF5dszEZCFbKNULE9AYh0H8omasMZlbS4eMxJxEpkN93cFT8yYoPdCqxZbYyqSZJJjMSfM5Qx8iSDtVbEOBcAu/wBCQPbC+Ubu2vbT6X8lJ5mdGs4cDtvDA7QWRK9nbMk2zOaDa39akxBGUKn0I1xncKFVr+PWyuMLjO3CNmEvbCvI8LqALmYDvQdDIIkMs6Cp2uDhYXJxEDoJDG7cegUqcW4cLRBzBkuE5CBBXScuhIEDbWfMLoKqTRlpzNXo+i8e2dvUS2TrqdbH9c/enPhPHLN+3Fy5bt3SuW4t0Ds7nTMASJkdAZGxkBTViORrwuJjMBLhpDocvA+uKrONcuJke7YgZFLkK+e2VG+We8rRJy6rpANRywNItqu4HpeVjwyU5mnS+I8+PmlUmqQXq3vDGlztgolq6vaklgMilVYglc53J02BJj2WvQQ4Z7MG0Bt5yCQCASwcB493NfN8VihPinSONVtyB/Gy58btt3GaD3QC6wQx1PT0/pV/omaICRgNakhpu2t05+gqOMY45Xb6b8ytD5JwPEsPYFzDW5R9x/DIOUmSQxD6OXGh2ivPyyyySOlbXaN/b4UuixrWtDTwV/b+IFy2/Z4mwA/UAm23yS5uPXNFafuC322kLbq72Kv8Dzng7m9zsj5XRlA/tap/iqVs8btitSxwV9bcMAQQQdiNQalWqT/ifhs2HtnyuZT7MjfuFqtixcd8lJF7SZ+EYntbFm5+O2jfVQf3qwDYtRqXWUVXzFxpcJa7RgWJOVFBjM2p36AAEk+nUwK0kkDG2VlrbNLNMfzJdfFW8U1tGFsAZAWERng7EmGcHp4apfuMzw6tuCmyUKV3j73F71q5cM2UVGfKD2RIAJgRmuhtI1yipv8AO7kPn69y17A70sWBhmsXXe5cGKlRkMANLASG1ZiFJO42OhAmoAGFhcSSa4ra3XS9rzCMPhbljslJvfw1uAAN3t1uNuQVlQ24JE6ajMU1sLe5HN1BTX8LeIytyxmzBe+pnrOW4PSHAPu5qbCuJBaeHyK0kGtr58XeA9vhhdUd+1v7HY/JtPQOxq2yUwSNmH+3fwO/3UTmZ2lnP5rG8NiWkJh7eViNW8T+up0UV2ZsPGW9djJczeAGje7QakqiyRwOSFlH3n8LriB2dw3JVkY5bgT7p3IHrPeB8xFUwz91hxBRD2i2XoXN9ae4qw2R2Hm65p0vWuBUtWI2bcbqSAyn+qmBp6R0rz3aYSNvWy+gYeWHHRNc4A0brvr5cvuF9w1tMyqxFtSdWClo+S1DIXBhLRZ5XXzVjESujb2G2fXJXeB5dW6A/adpaPREhiSzKEBYkBxCsQY0J2jNV2CC2tc7kNO/la89iumZqdFkyu2v8H0FA4hxO65KFRbt5QgtDZEXZBG6mASZMxGoNayTk20euas4DoyI9XNYdpZ8Tt7r+A0XXgHD1uMxYSlsDujqTmIGhGgVHMSJOUTBNIIw4klSdM4x8DWxxmiePId3j9FbXcNavBlyhOzkKwI0A0kAW0BEIums9wQJDC29gcKK83h8VLh352H8+KWrN25admSBcAa2eo6qyn0n9QD0qix5jdS9bicMzG4fOBTiAQfjXxKu+F8M+12ixBW5ahBeCghxJP8AEAOZioGUZRp5nUCdoEzddwuNJN/03ElsRzNO49Xr/SrsfgktBg14NdVgCgRuoBIkEgFSSD/L0qjIJGz9Xltte1Y38F1cJ0jLNTiymk1pfOrv6KCFgyNCQRI0MHQiR0I0IrcOI2XSlhZKKeLUfGYjIsjc6L79W/s9PzexrodG4I4mWj7I1Phy8/kvN/qDpMRs6lh14/by4+QXXBkdnFs50W2c1oaMzHckeXqDpFX8S0ib/OMji4U//a1o2APPxHGyvMRkFnYNgDVvEnvXjgfDzisVbt2kKywlSSQG8/YRJHkrVaxr5IcP1b3hzn6A0AcvG/XJRQNa+TMBQGtd6/SOFsJZtKi6JbQAT0Cjc/Ib1ygK0VxZLw/mMLjWxN1S63g6umhIzANbWDpsqKSeizVFkw6wuO309fNTFnZAC42eyu4lWulcPackMLWVUQZWywCInNlkxJnpoBG1zZZO0KC2ILRovfBu3OIdMA1whQXDCLWcAgGUY5SZYeL6Aggbta4GonLBIrtBWPHeZcQbDYfFWjnJUq0FHlWU+E91piMykDWt3yOLS2QV38FgNF20qw5Y50Wzat2b9shUEdorZoEmJWBoFgGCdtqzFiWUGlYdGd0//aE/Ev1FXFEqTnPgr4myBbjtLbZgCYDCCCs9DrI9QBpMiGaPrG0tmOylJPDuUMVduBblo27c99mK7dQsEksRIBGnr0NSPDPzAu0CldIK0WquoIIOoOhFdFQLCOZ+FmzcaywM2z3WE5iAQyEHrmUe2YRuK5hb1byPVKwDmCrXuZmAfUMVmNpYZJH5WVlI8ifOawBQ09cVlMXwxxIs4hmuMAB2udjoNYLfV1B9zU8RHWXwpaOHZ81r9u5av2pBW5buKR5gg6EH9QRVwEEKFYJzrwG7gsQyBitq4wOf0nQkjX0P5hOzCrmCfH/pyszOaCWDmOLddLHDu2UE7Xe000DV/dVGIJuBxbQBGILXW7oaOpnQaydPOpoAzDFjp3kvaCAwdrLfDTXbmo5M0oIY2gd3HS6XNH7FuyuMIGoYa5SddRvlPUfOosVhRjYv3UDTZ3HOuI7/AJq5gMe/ATZCbHw8D60UxvI+XQ7jzU9QehrzxFL3keKbiYXGI60dOINaf2pnEeIG6RC9nbXwW1PdUxBIgDU+kfqSY8OJIowwvLq4n1soMN0bEy3SNBJ8x6718uY4vcVry9oFTLAOWY8MkbeI7A7DSs4WKKAEAaE3Xef6WsuDnazJh3VZu+Q4BW3CGd7Z7O3bRGIle0V3JlYBy6r0EvEAwBLV049tAAF5nGinU97nO7xVDzP0pWT4JgbpR/E3deQ0EhjaeBOk3ASY10Gp0qRUxV6pa4hjlYsrWEW5E5rZBgjTUiQwJ3zMxiY1E1WkIPtil6DBRSNc12GkLhYtpBAq9d7F+HiFwu4p2FsEwLYASNIgkg/zCd//ALqhEwROc5u7jZXZbgIrcXgOzXw2B4D7r3jMc12M6qXG9wCGf+foTtB0jUAVgMIe55cTfA7Dw5Du8FjC4L9u/sHs1t3/AF8VBv31USdugG7eg9PNunvV7C4STESZGD7DvP24qj0r0wzDNLWHtfL8/JcMNZZm7S4qtbZdWB0QDoI2I0AHWfeu890cEfUYdzhI121e2TxPNp58PcvEjNI/rJQC0jfl+fmoeIw+RlNtswbwFfF7Ebhta6UWKbJG8YhuUt9oEWPEcwVVfCWuBjN3tzWzfCXlfsbX2m4O/cHd9ju3z2B8hP3687JMZ5DKdOAHJvD7rpMZ1bcvv8Uz82cStLh8Ra7RRdNhyEkZoytqB8ifkfKonuoHnSkaNVimGfK91z+Ix6kErJ9kRdfKa5pFgBTje14aWyhiTBLHWMzdRp0DMqAe/lNZ0F169botT+GfDSFe+w8UW006L4yPQtA/9urWFZTS7mopDrSvOcuFviMMVtiXVg6rIGaJBEnSYJidJjbeppmF7C0LVho2s2w/BsTcfIti7m276Oij1ZmEAdfPymua3DyE1SnL2gJw/wDx8n/qLn+vnXUyqvada2WEURFES/zdy0mLSQQt1R3WOxG+Vo1idQRqp1HUGOWMPC2a6lh2LBSSO8FkSIGhmYOgKyc4I8u74sq0gL09evR5qZXvBAmHTEC8S2e26q0fecr3mjwlQshtpk93QHDJGm+dVSFp0TF8O+PGy6WHJ7O5G89x22Ino7SCPxEHqSZcPKc2U7cFq9ulhPPNXL9vG2DbeA26N5H1/Keo9iNQCLbhexojY8iogsHxuEvYS81rEBiqiFVtRI1QDy9CNCPoLvZxMdMAZLfaI0tp9p3eK3HAqvrE7U2zh48B3KJbwxV2N82u94gzAt5yIBg/pViTENkia3Btf2diB2eVG6v58VG2MtcTMW67gnVc7uINszo9p2Yr92IOuX8Jn5HyrT9hHimltFkrQL4g2NLPHx3HepY8bLhXiRh7Juq09eGylYe6r+A5vymA/wBNj7rPtXDxODmw5qRtd/D3/detwP6gilFSb8x9Rv7rXudY6+R0P0NVaXejmjlFscCpdjiDJbNpdiWJJk+JQvc1hTo0mJ7w8qnE2WOh3rlP6MEuMMr9hlPjzv3e5ScbxRv4RtPBGHRLh0IzaBxB8siEetSSTEVXJUsJ0UyQSCTSn130PvagYrE9q7XIIL5SQZ3yqG8WsZgYnpFQTODnWF1ujIHQwZHDifGr0J5eC5KZ1GoG56D3J0HzNaUVJPj4IfadryGp9eKiYjHqughz6TkHudC3sIHqa7GD6GllIdJ2W/E+A4efuXlekf1EXAsh09cT9B719sWnl2MPdyKyddDvA2kDYRV57oWsjYy2xZnNcdiSNrPIlcIB5LnHV1Ajw7lzt33VTdaCHfKyFYVhGp/aRViSGCR4w7NMjcweDZab2J5caJUbXyNb1h4mstbpz+GvI5vv295YtKdj1/KP6Meg7u5OWhjcYcSQxp7A4/yPPwViCARdo7n4LXeOcTXC2GuETlEKu0sdFX0H9ACelU3uDWklTgWaWR4Litp8SbuKcsL6XEzCT3irJKL7EKOgHWNaoxvt5c/+lMRpQS7irVxGzafxTqBugHeME7y3kDuN4rRpaRXL4rY2Ezckcufa7pzMFS3GYDRo1AVPQajN0k7kmJI4s512HvWjnUtlw9lUVUQBVUAKBsANAB8qvqFdKIiiIoiKIiiIoiKIsV5n4F9lv3EGiNLLIzKUOwg/h8MbaAxqK58uaN+mxU7acFQfbLqgTBZTDDo49D0eO8BsQT/ZiyNJ9afhbWV3VxoVJy7CNCswCvpuGH8vlFa6jx9arK17hPN1h+xt3Gy3bltCZ0XOVkoD+LePpvpXTbI00OJFquWld+a+V7OOt5XADgd14mPQ+az0kHqCDrWxBsOaaI2PJY7jssN5r5exOFPZ3UzAeF9ScvUA6Zl26SOoWun0fi42y/5DlJ/8HHn3O58CqmIhcWdnUD3ju7wq25jVtoiplZlXx7gFtSFB0nXep4sC/ESySy21rj7O1hugJPLuCjdOImtayiQN+V8lww2FQ22uXCwGYKCoB13JI8hpVnE4l7Zm4eINOhJBPDYC+fjaiiiaWGR5I14KXkxCsyBg6pEm5lK6iR49jrsK5j2dHyxtkLS1zr0bd6GjoLFd9K2x2JjeQ03XE/de7Vy6WyNZEiJy9oAAevdY6e1VZsBhRF1rJtDdWBZI4a1r4q9F0rjmuya+8n7rw+JYNk7E5jsC1zX1jQ9K2Z0VE6LreuGUb6DTu3W7unMYHZNb8vsvNu/cdmVVtoVkktrljQ6uT19Kmd0bhIWNe9znZtgBv7vuqjukcXOS0nbeydPXgvQwbXGUXLuYMGyFSWEruIMR8hUv7mLDMJghpzSLDtDR43Z+eir9U+U1I+wbqtrHuX3I1q0HTKYMMQAVuKfCT7GRG4rOeLFYoxyXqLHBzHDcDxGvIrGV0MWZtab8iDsuGKvdobbWpDhYyrPdy7EHyg+elWIWjCMlZidWE3mNdq9xXPRRvJmLXRb7VypaFyV8P7t9lv4wtk3UEnMR+XyB/Fv+Ho1ciWUSDJE3JHy4u/7vsrrGFpzPNu58vBaricRZwtnMxW3atiAAIAGwCgbnoANTUZIAW+6zT4mcxpet2uyYlMrOdCDMsp03DAW7oH81VZnh+UDbdSMFXaRFYoVQRnRQCT4U0E+5VTsNzcExIFQbgnh8/X0W+yn27jvcOyqBCyJad2PofDsdDIM7DQO6sabrO+61H4a8F7Ky19pzXoKyfuCSDGwzEltNxlq9A0htncqF510TlU60RREURFERREURFERRFW8e4LbxVvI+hGqON1Pp6eY6/Q1o9geKKyCQbCyTmHlTEYYklMyAeNQShXfX8IG4zRlJ0YjQ0nRPbvr3qYOBS3hbTm4F0AElSeo2yTIkCSQ2X099XEZb9eKyN1d8V4hbY4ZGXKyWyrMQCp1cmG8u+oho1NHuzsGXgPsgFHVPPIPNDMRhr5Jba2zGTprkY9dNVbqAQdRrYw82bsu/tRvZWoTrjsFbvIUuoHU9D/UdQR5jUVZIBFFRg0sy5n+E4Yl8K3rkaAfkfC3zynzY1Ph8XPh9GG2/xP0O4+Sjkhjk9oUeYSDxLhmNw2W2bbplzbSM0nyPi+Uj1qwyfBTSOfiRRdW4sCuTh+FE6OdjQIjte3HxCgZu0t5GcLcDliLhyzIideo8qtNLIMR1sbczMgaMvaqjdUOfPmoiHSR5XGnXeulqQllbjgBsy2baqYMFzros9J61WfK/DxOLm06V5IsXkGmp317lK1gkeKNhoA8Svlot2rvdIQqhiIOWe6sAHpJraQRftmQYYZszhfC61N2OOiw3P1rpJdKHuvQL19ot9qtzMCtxStyRGsRJWdAdD9a16ic4Z8GUhzHBza5E3QdzGqz1kfWh96OFH+u9R7eJd0UqnfR5UqoCAdQToBrFSyMw+HkcHSdh7acCczr4Hj+Fq10kjRTdQdNKFJk4HyRjsSWIU2rVwyZML57ka+6hqqPxgIZkZbmCg92h9w+pUrYDbsxoHgPutP5W5AwuEhiBduDWSO6D5gGZPqxMdIqq7M92eQ5jzP0HBTABopooJnx2LS1ba5cMKgkn/p5k7AdSaEgCyixvmbjr4tna5IQSqJuqzpA/E8bnz0G0DnSSukcOXrUqw1oaFA5kAvJZFuba2bFpWJABLJnLkAdCXmTBmdKda2xx0pMp1VRwnC3WiFOdtQB3iJknLE5mJJObUgnQda2dRNDVBputI5T5DYw+JGVBtb6t5BtTlTrlklp70agyx4fXM/3fdaOfwC0kCraiRREURFERREURFERREURFEVZzJws4nDXLIbKzAFSdpBBGYdVJAB9K1e3M0hZBo2sZxy4i2ptNkD2yFi4ihlI2BaC2Ugx3SAQdNIrnukdeR/rwU4A3Cq8XfuHvbRoVYSA3oRqDrBU6MD3ZnXDWtGnr13rJJXXA42HTIcrAggb5SCCMp+8oYqynoMw02Ci3tevXNN9E3f8AbuNw14ML5dL6LeVbgLL3tYIJlYkiEIHcPsJnyujNg2Dr71oGhye+WuaLeK7pGS6BqkyD5lD1HmNCPLYmxFM2QaKNzS1U3xRvzbs2gMxZmfL55RlA+bXB9KjxJOUNG5K2j3tWVzkTAtbVWtaqoWQzCYESROUk76ipeqZd19PktcxVRe+FGBJkNcHp/Dj9EB/WpQ+UezI4f/orTKw7tHuXIfCXB/juf4f3BrJmnP8A9rvesZI/4j3Kdg/hjgE3Dv8AzFB+ttVP61G4OeKe5x8SVuKGwA8lB5w4PZwbYXEWbYUW7ne3YmIYatJ8KOv9oVBI0R5XN0ordpLrBWgZxEyIiZ6R5+1WVGkTmDnyJXDRlG91hIPnkXy/MdNNiINVJcUAaZqVK2PiUqcU4ji/syHEXmYXz2mU6lcpKgkQAASS2VRH8IHrUcjnFgs3fy/K2AF+CX3xeUAoAWIhSx7qj06t6kbnrsKhyWdVta92b9wlVhWAILm4AMx3C5YIAOndMnLuNZIZWnN8N0NnROHJPCb1/FLeJVbdncpbVNdwi5ABrILaeEAHcGrMGZ5zHYetlG+hotVq4okURFERREURFERREURFERREURFEVLzDy1ZxQlu5cAgXFiY8mGzL6HzMETUckTXjVbNcQs84n8P8Whm2A42BRlBj1FwjT8pLgdKqnDvG2vwUnWApUwvBmDdqFttb1zDOkafeGYgSN4UagmBrQte5unvse5ZsAqXeuIQp7zKo0KFiF9gpmNTsPOq1vOhPv/K30Xm1fZSL1m5JUhgykSI6mNDp5jaZzAkVlpLTyKwRYTdw3iLcRx2HdlgIFzDp/DlmYDyN2Fg9Iq0HdZKO4KOsrStRq4okURFERRFT824LtsJdUCWC51HUlO8APeI+daSMzsLVlpo2s04vzY9zC2cJbmVXLcP4gPAJPTIFYnYkxrBBqOmzRgd2qlDKcld7gPd7Txb5JJP8sS7H8xhdtOlQgVrXr5fVbqxu4Zrii2ouXXCQqszOwUe7eEZth5+tGZ3u04I6gFy4Zy3indkVXa6AM8gi4JGk5j3QR+Er71KY3HQN8tPXvWuYDinXgPw7uSDfYIo+6pBf1EjurJ3IzE+c61u3DE6vK1MnJaHg8IlpFt21CoogAf61JOpJ1JNWwK0CiXesoiiIoiKIiiIoiKIiiIoiKIiiIoiKIvjCRB2NEWeca+HUEvhWJB/8t3YEeitOo9G/vVUkw1+xopWyc0kY7l+/ZYk4dl1JPdYD5ONAfMhiD5dahLHjRwPzW9jgq29hr0F0s3QV6yrL8yO/vGsg+tZDTx28D/Sxa074WcMCi5c6KBaU/Rn+vc+YNS4UWC88VrIeCf6tqJFERREURFEWA828Ka1ibltEJUFlIAmE0ZNCygyjLMmO7selAtp5Hn7/ALKe7AKrsO6+FA0n8TIv6IwLexNRmyfRWyYOC8oX7s5LDDNu7ZraehJ0kfyhvnqa26qR/h3rXM0LSuUOUbeClsxe4wInZVBIJCjfUgEkk7dNquRxBnionOJTLUq1RREURFERREURFERREURFERREURFERREURFERREURJXxL4jltpYG7nOwGvdXYR5l4I/kNVsU6m5RuVJGNbTFy5w77Phrdo+ICX/mbVvlmJA9AKnY3K0NWhNm1Z1ssIoiKIiiIoiRec/8AZsbhsWNF2c9IWQ3uTbdv7gqtL2Xtf5KRuoITyBVlRr7REURFERREURFERREURFERREURFERREURFERREURFERREv828xfZFUIoa5cnKDOUARJManUgRpM76VDNKIxa2a3MVnV3jF65i7d+5bW82ZQEQMokT2YA75I7Qho8z5HSo2XO8OI1HBSltCk3/b+MXfDYS2p2JCg/43J/w1ZzTHYAeu5R0xA4Txh/HikA8gQCP7lkf1pkmO7h7lm2ckHlXHtvj3Hs139nFOqk/n8FjM3kgco40bcQufM3v3umnVSfz+CzmbyXo8A4ovgxgP8xb/AJlenVy/z+CxmbyXzJxu3961e/uf9LVP845FOwqXmzjGMeyLWJwoVi6lXAYKDrP4lMpnEZqjle4sIe2u9bNAvQr5wnnXEWQi3Mty2ihW7pDwBEgzq0awRr6b1ozFm+0NFsYhwWnqwIBGxq+oF9oiKIiiIoiKIiiIoiKIiiIoiKIiiIoiKIiiIoiKIiiJZ515efEqj2iO0tyMpMBlMSJ6MCoidNTtMiCeHrBput2OylUfLPKF8XkuX1FtbZzBcyszEeHwkgAGDMzpEazUMGGLXZnLZ8gIoLQquqJFERREURFERRFV8x8IGKsG3OVpDK28MPP0IkH0NaSMD2lpWWmjaR8LyJiWfLdyIn3mVsxI65BG/qYjeDtVNuDN9o6KYyitFpaKAABsNBV9QL7REURFERREURFERREURFEX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318" name="AutoShape 6" descr="data:image/jpeg;base64,/9j/4AAQSkZJRgABAQAAAQABAAD/2wCEAAkGBxITEhUUExQVFhUWGB0aGRgXGRgbGhwfICAdIBsfGyAaHyghIRwlGxkYITEhJSorLi4uGB8zODMsNygtLiwBCgoKDg0OGxAQGywkICQsLC83LDQsLCwvLCwvLCwsLC0sLCwsLDQ0LiwsLCwsLCwsLCwsLCwsLCwsLCwsLCwsLP/AABEIAOAA4QMBEQACEQEDEQH/xAAcAAACAwEBAQEAAAAAAAAAAAAABgQFBwMCAQj/xABGEAACAQIEAwYDBgMFBQgDAAABAhEAAwQSITEFBkETIjJRYXEHgZEUQlJiocEjcrGCkqKy8CQ0o8LRFRYzQ1SD0+EXc8P/xAAbAQEAAgMBAQAAAAAAAAAAAAAAAwQBAgUGB//EADsRAAEEAAQCBwcEAQMEAwAAAAEAAgMRBBIhMUFRBRMiYXGB8DKRobHB0eEGFFLxIzNCYhVyksIWQ4L/2gAMAwEAAhEDEQA/ANxoiKIiiIoiKIiiIoiKIiiKh5t5g+yIuVQ1y4SFDTlAESxjUgSBAiZqKaXq22tmtzFL3Aed7zXkS+EK3GChkBUqWMLMkggkgdImdaghxRc7K4Ld0dCwn+riiRREURFERREURV3MHFBhrD3YzEQFXaSSANegkyT5A1o94Y0uKyBZpIVjnnFq+Z8jr1QLl0/KZkH3JqkMY69RopjEFpWGvq6K6mVZQwPoRI/SugoF0oiKIiiIoiKIiiIoiKIiiIoiKIiiIoiKIiiIoiKIiiJe5x5fbFIhtkC5bJy5pggxmBImNlMwdo6zUM0XWNpbMdlKzniPBr9m7aS7/BzsCHkGIZZIynSCVJMggVTEJY4Zjups4INJw+wcYteC8l1RsCVJ+edAf8dWssw2IKjthQON8WT/AMTCKf5UJP8Aw7jf0oHzDdvxSmc15/76YseLAXPmLy/1tVjr38WFMg5r4ee7/wD6I/33/wDip+4d/ApkHNfDzpjD4cE/yW8/9LYrHXv/AIH15JkHNfP+2uL3PBhwv/tlD9btwD9KZ5zs1KZzVbzFguJth3fE3VCLBCMyglpGQRaSDLRu1avbIWkvIpZBbeijcu8q38UouEpbtEkZgSXMGDlGWNwRJOhGx6xRYbNTidFs6StFqli0qKqqIVQAB5AaD9K6KgXuiIoiKIiiIoiKIiiIoiKIiiIoiKIiiIoiKIiiIoiKIo2Px9qyue66ovmxiT5DzPoNawSALKUs7575lwuItoiC4SH0YrlUgjKwOYhgNVPh6Cqk8jJG03cKVjS06p55Zx/b4W1cJlisMfzL3W/xAmrLHZmhyjcKNK0rdYUS5j0W8lljDXFZk/NljMB6gMpjynyNa5gDS3EbiwvGwq/Pb5JA+JXEcThMVZu2L1xRcUyhYtbJQie4dBIYAxG3nrVLFyOjcHNK7/Q2HhxML45Wg0Rrx1vj5J35b4sMVhrd8CM47w8mBhh8mBq3E8PaHBcXF4c4eZ0R4H4cPgrOpFXWe/FDiZlLK65F7Rh5sZVB/nn3U1UxRumDipYxxVjy9zhgltW7QNy2qqFBuKIMCJYoWA6klo1mpGzx7XS1LHbputXVZQykMpEggggjzBFTrRe6IiiIoiKIiiIoiKIiiIoiKIiiIoiKIiiIoiKIud++qKWdlVRqWYgAe5OgoiWeIc+YNEc237R10VYZQxmCQSIKqdyJ6bkgGF0zADRulsGFZnj+JXsTcNx2LNqJ2AH4RM5V/KoJ01MzVCR5cbcp2itlK4HiVtO7XbK3s6lPGVyhgQ0d0ycpjpu3nptFKxnBYc0lOHwr4hmS5aJ1EXB8+68egKg/26s4Y6FvL5FRyc1bcY5sXCYlbOITLauCUvKZA6MHG4gxqJ8Q0GtSPmDHU7Y8Vcw/R78RCZIjZbu3j3Vz46dyWfivxY272DNph2lvNdBnzKhfcNDe4mq2MkylteK6fQeGErJQ/Y0PXhoqL4lcdTFXbHZ+FbIb2NwBoPqFCfWoMZKHEAcvmr/QmFdAx5fuXV/42PnfuXng3OjYTA9jZ1vM7sWYStsGIgdWME+QnWdqMxPVxBrd0n6L/dYsySeyAB3k18vQWl8n8Le3ZW5fuPcv3VDOzsTlnUIo2UDrG5+UdGFpDbcbK81jpmPkLYmgNGgrj3k7m+9ILcdH25sVk7QZmZBmKrtktScp3tgtHmpPQ1UMgEheRtoocvZDUv8AELjC4zW7apbYzkViSm23d8O+w2gRoTURLHm9lsAQrPljmq5hXG7W21ZJEMPxKQcub8wMGQGA0IlikLPD16pauaCtLwvOeBd8gvAE7FgyqdgRmIgEEgQYM6VcErCatRZSmCpFqiiIoiKIiiIoiKIiiIoiKIiiIoiKIiiKJxXiCYe0124e6o2G5OwA9SYFYc4NFlZAtY5zJzM99i90wB4EElFO0KBqxE6tE7xHhHOe90prhy+6nDQ1UeKUqMwSEUSzEqDEFiSJmQdNxOp0MUtpoA/2moXkXVdQXuFUjwr3SR7Jqo9JJ9q1otOg19c1ndWHCMZZDqBbW5ZQ9+2jqG9JAnTqRuaNAa7NJaHUU1NfCuP2m4mt60rol2EYOFGrAJACk6ZlsnWD3jpVhsg60OHHTzUZb2aXr4z3tcKkaxcaf7gj/XpUWPOjV6D9Ot1kd4D5rN3us0ZiTACiTMACFA9AAABXPcSd16RjQ0EAVqT5krxWOKyDQXxxofanFbN0pb5xbHtb4cbjd24bKj2dwFH0Zv0rvOdljzHkvm7mjrCG7Ws+4bxnD2sNdsPh7lx7rSPCghdEKtqRBDEMQBJO9VGPayPK4brdwJdYSdibsnJda2WXUFVJdZ28LZlPsCKjaK1aDSye9R77MpUZgc5gamCx2JDLIb80mZ1EaVu2jrWywVYgtbTPcSCpEle9M6HbvQPUdQTtWhLXjKCs6jVOHKHNxw7C25zYc6bzkH4k/KPvJ03A/FJDMW9l23yWr2A6haupBEjUGr6hX2iIoiKIiiIoiKIiiIoiKIiiIoipuZeY7ODt5nlnIJW2sZmjrroF9T+p0rR72s3WQCVmfN3NlzFJbU2+zykmJIDEjRgSAQApImNMzHpVSWQvABFcfspWtpKtlixHZgEnZyNAB96PIbKmw66zERAA7Xru+5W47lc4S9azgXUuXLYGpUkEsNjKqZgiYgAmPIg6R5Qbcsus7K85a5awmNa52a3UVI1dbRJ3kNlQBW0mNdCDVpkTX7FyiLiOSceH8hYS3GbPcjoxAX6WwoI9DNStw7BrV+K1MhUT4i4BEwtt0y2xZcAQAoUNp3Rt4+zPyrGIb2LHDVIzqqTnrjWBxeEtlruS+qh1GVoBIGZGYgLB230Kg61pOGTNyjfu1+Sv9HYw4OXMR2Tofv5LMWuqPvp9Sf8AKDVdvReKd/sd7j9aXaf+o8I06Wfd9yvgvL+NP+J+6VKeiMUNch935UQ/UuG2r4q35abCnEIcTcUWlOYgQxaNlIkHL56HTTrIjbgJI3XK0gD/AIn7LGI6fjkiLYfaOm40+O60LnzmfD3sPbWzcDSxYiCpIVTAhgDqzAj+Wp8RIHMppu155jSDZTjb4HZOHtWLqK4toqjMJIgASDuDpuNas5RVVoo7N2qTG/DvCPs1xR0Eq4/4is361EcMzhp5rbrCkrHYHBYXEXLNyxfeBpBVQ46k5LYZVMkAhjMHaoHBjDrZ81uCSNFTX2Zgyr3GklA8MGHQN56aHY6TA2qt2Qb4fJSaqsF+DsUadBvqPuz1YDwncjunQgmXLfePXr4rW0+cB58uWbNlDZz21ITMCZIJ0VT4RkGgnxADUb1OyYtaLHr+loWWdFpPC+I28RbFy02ZTp5EHqGHQ+lWmuDhYUZFKXWVhFERREURFERREURFERRFE4tj1sWXutqEEx1J2VR6liB86w5waLKyBaxPifELl93du87kT0EA6geSAd0fPc6nlucXOzO9clYAoUFG4pgje1MloRFRQSO6gQSIJbQFj0OulbCUud2QsZaGqkYTg2KbQWrjSdSEePSYXYbRmAinVuOzT68UzDmm7gPIN1iGxLdmv4FILx5aSqD1BYx5aGpmYX+fu+5Wpk5J7uXcPg7IkratJoB+wG7MdT1JM71bJDRyCi1JWb8yfFYkm3g012zGC3yGqj/F6haniw0src+jWfydp7h/SjfKxhy7nkFnOK41icVdGe6xZjAMnSfIkyB6AgeldR3RuHw0TpZbeWi9dvdt81TGJlleGN7N+t1xbC2m7QIXzoCZaIaN9tQfKto554OrdI1gY4gU0EZb28e9HRxyZg0nMOfGl1v5UZba2lcFBrHfYkbg9NfLyqKHPNG7EPmLCHH/ALWgHYhbPyscI2sBseZ815XDIbVoMwRizfdJJ1AiR/rWsuxMzcVM6NuYBrf91Vpd0UETDEwONGzw31XvF2Lam65WQLmRUByiYkkx6Vrhp8RKyKBj6JZmLjqauhusysjaXvIsXQGy5MgU22R2tLcBMatBBI2G4J86zl61srJY2yOYavRtg678CAsXkLSxxaHcN6THwznDH4Ihc4uIDGWcw06ZensuT3qjHho525sO4jS8rxpXc7+1YdK6M1IAe8fULTeVviHhsVCuRaubanuk+5iCfI+cAtVd4fG7JK3Kfn4HipWkOFtNhMPG+C2cUmW4NR4XXRlPofpoZBgSK0exrxRWQSNlnXGORMVbJNuLyTPd0PuVJBB9UY+cVTdhnD2dfmpRIOKWcdwHFGc1i8dO8OzukkDWNLe/kZnXetWxuB2PrzWxcDxXO4ht2HW331ORgGOoyKwGUj0cnUGSBqK0bLm7LuKyW1qFd8p8x/Z74aYttpcH5fM+TJObrKkxM6bQvMbqOx9WsPGYLZa6SrooiKIiiIoiKIiiIoiKIs2595os37At2LkxcljBgiCFYdCucgz+X1FVZ5A5tDn+VKxpBSHdulVCIDnaNoJX0E6d0Eb6Dc6kTTAs2dlKSumAuXVuK6XCmUFUylt9mIIIJgaZjvJ0HXObLtvz9fJYq1ovw+4VfZ2xl647ZhlTMTLDSSSSTk0GUecnYirsAce25RPI2CvebeabOBt5nILkSqT+p8hOnmegNT2SQ1osnYc1HoBZ0CxDj3HMRjSbt5ytsyFEan8qKDoJiRPuWOtX4cO2KQBwzyDUjZrBzJ5+gq75C9tg5W/F3goeAtoEZmlHQFGgEnvaBo9JIrbGvmfM1jO2x5DhrQ7OpbffoVrA1gYSdCAQfPiq69aNtlKuragqVM7HSRuD6V1o524iJwlaW8CDp7jsfFU3RmN4LSDypTe1JzMtrI7ggksdJ3hYkTXEfPFHljkmL2MIIAby2t10a7l1YcJiJ7dFEQTx4d/or7aF4KFzxAgEKpIHkCYIqvNj8K+Qv6rfU9ogE8yAKXRi6Bx2XKXAe75rl9jfu9/weHujTWfxedS/9ZZbv8Q7W+p10rlyT/4xitO2NNl7VbgzZgtxWOYhpnN5jLsfnWP+oYd2UgOjLRQIIOnI3uoX9CY6O7aHg6+fdS5rif4qvdWFTYKNBHhH1q+3qn4V0OFfbnbkmib3OvcuU9skcwdO0gDhW3JdeFOA4utBd7gVR7kZ2+hge9Y6TYXR/to9GsYXE+A7I8yLKxhiA7rXbk0PqUNgSGAU5bnedmmAi9Aff94rU4tksZMgzR6NaOLncSPDZZ6otd2TTtSTwA7068hfEd7RWziSWt7A7lfLL6fk/u9FNbGYF+F7Qss58W+PMd6lhxDZdDofn4LZcNfW4qujBlYSCDII9Kqg2pllnM3CMRgr7vavXVtXmzAqxEtqSrxEvqSCdx5kMaozh0erToVMwh26U7lssoAbvA5rbbaj7pnbqpB6H0NVro2fNScFCTEAEdCNY81mIH8rEpHQXI6VIW369ePktbWycp802XFnDMzdsLYWTEMyrqAZktlGbaN9elXo5QaHGlC5tapsqVaooiKIiiIoiKIiiJZ5/wCK9jhsqmGunLO0LEufp3Z6FwahnfkZput2CysnyBrJtKMp7VyzQIg6aebd0HyE/I0usAYAd7v4KWtV4w3BLxD3FW4bYmXIOUgGTLQoOvQN6RWQHOAIH29eSaAp95P5Ktuq37zrcQ7IuoMGIcwNARBtgASDMyRViKAe07X5LRzzsE0818wW8DYNxozRCL5kdTH3RpPyA1IqwSdgLJ0A5lR+KwDH8X+03Wv4hi3e0Q9T5t0AA6DbQDTfrMwU8LcsftuBt/8AEfxb3/34UjOx5t3sg6Dn3lerbm295NVthjDgT2ZPhI+RjSoZGDEQwyjtSEC237YG4Pz1W7SY3vbs3n/ElRlXNpblVIILHxPO8jYDT+u50piMYIf9WnPBBDR7LK27yef00VnB9Hy4t2WEU3iTxvmpFjDKuw/16n/Q9K4mIxk2INyG/l5D0e9ewwXQmGww1GY9/wBvv8F3AqsuwBWgQT/r+tFq+RjBbyAO9fNgpJ8SZ/u7EnUZSe7EamD6awNWusu7jXH6ga+FqjhscJHOD3NGumu/r0F9rZdFfGUHegJCilhjlFPAKh3cFBDJoQZHuNtP+n0NdbDdKyNaY5e006d9dx9eS8xj/wBONJ6zDGiOHr13le8LfLuLbjViWfXW4ROVR5DSIq9I1jYTiIHaNAa3/hftE9/G15oZ+s6qUUbJPfWw/C4XsWWDrdUKMsoAkQQdhpMRO/lV2PBNjcx2Hdm1pxzXYI4jnyUDpy4ESCuWlUe5Ovw65xfC3BYxBPZPBkmYnXMPP1jcSfEDm5WJhZH/AJYf9Mkg/wDE8vD5K3FIXdh/tfMLZ8Vh7d62UcB0cbbgjcEfoQR6GoCAd1Ist5w5VXDMpS6Ctw91W8WkbmMpAkd8lCNNTvVKSAN2PkfopmvvdLPEOX7qOBfFxD40kQJBWY6MNp7x33BM1G7NGNQthTl0OLAu2oOS5ZtAZoEyHzKwPlmY79Rr6nPNNc3hXwtANwVtvBOIDEWLd0aZ11A6MNGHyYEfKug1wcAQoCKNKdWywiiIoiW+d+N3MNaUWoFy4SAxAOUAakA6FtVAnTWdYgwzyGNthbsbmKUeDc14m3dTPca5bZgHVoOhMFlIEgjeNjtGsipFiX5gHa2pHRitFqVdFQLL/itfJxFm2OiAj+0zSfl2an5VTxW481LGlNG74RdFRZb3PhH0kn5VSI0s8VNxXTDWrl4JaDM+Zv4duSBLEsvmRvJIiNSdqkBcSGBa6DUraOHYW3hMMqSAllO8x9BLsfUmWPua6gAaKVfcrA+e+ZWxmJLEHs1MBZjQbLp13n8xPQCur0ZhS4GcmnEHL3D+Vd/y8VTxUtHJwG/2ULF4XD5c5BRDGUqZmdwVOxXrrUWGxWOD+qBD3C7BFVW3aG+bhotpIoKznQcCOPl3L7ile4/fjKNQBs3TO0HrG3y86ofuY8NFlhvORqTu0fxHhxPPyrq4Ho2THTW/Rg+Pf4nh6vqBFckm17iKFkTAxgoL7RSooi6WMxOVQGLFdDIHdObWAe7AJOh2B1iDqYusOm4v5eXz5jja5PSzB1XWE1XxulKs8JvWyrW7SMVKE9j2jElZlmhPvbEE7SNegwSyAteHUb3y6A7DRx24ab8lw48RE51dltk666X5cK071Xosd3Xu90z5jQ1I4EHVesgkZJGHM258/evVaqZFEXHEYcMPX039x6/69rGGxL4H5m+7gRyK5XSfRceMZycNiuVmGDC4puXF1GZ31Xrl13Ebe/UV3RKezJh3CON2hprTldwvuPArwj4iwujmBL28ydR3Ln2varlRAgtAvmzMSPQE+bRFWTh/2zy6V5f1lNy0BffpyCgEnWtpgy5dbu6Wt/CPmntrX2a4e+g7nt1X5bgeUjZK5U0Bw8phPiDzH42KuRyCRmcefimTnrgv2nDGFzPbOdQNz+JRGuqzA8wtQSszNobqRporJlMFIclYIAOwzQQR6HJHrXLJJbRVjiq4Es7IdXSVBP3h4rfyKF1Psak2AI2Po/FYWtfCnFG5gjrIFwgfNEY/4mY/Or0HsVyJUL91c818ZOFsZ1ALswRJnLJBMmNYAUmOsASJmtpZMjcyw1tmki4PnTF23z3LnapuyFUGnXKVUGY2kkf1qkzFuzdrZSmIVotL+2W/xCuioFB5k4GuLtBC2RlOZHAmDtqNJUg6iR08qjkjEjaK2a6jazTi/L1y1iLVh7iAXCkMAxBLMVAOojXLO/i+tIwZHgXvxUuexavftPFcF4wbtsdTN1fXvCLg930FTXNHv2gtew7uSzzfxv7Vcs31tEFBlYKwZfvRB0J8Z6dKiklbJpsVs1paqbBK909laVnd2MgAyem24BiddgT01GgYSRS2sLWOS+U/sw7W7DX2HuEnf3Y7E7AaDSSbsUIZrxULnWqv4vce7DDCyh79zU+w2+ra+otsOtTxxGeRsQ47+A3+yjc/I0v5fPgsjwll0WFDZvv27g0f1WesdN66GIlgfIMxGUey9h1Z3OHLv2VaNj2t0BviDsfBcCyvCKGVAczKdYO0Kd9dBr79K2ne/CMMsjg55GVrhxG9uG1jgtsND+6kbDGDV6jkftzU+2mwAkmAAo+QAA+QA9q8wSXFfSIYosLCGjQDjt5+vBXlrgSqitffIxykoxyZVJ+8TqDlUz/MAATqLceHbXaXnsZ01KZC2A00ceJ/HruUs8CRiS1u4oAOUWggYqNZhgWuORrp4RA72rHd0LSqUPSmIj2dd89fnsEsXrigkrmyT3c0Zo/Nl0n2qi4C6avXQyPEYdNVn+O3cpWGx2E7M2r1oktM3QRnXyKhgIAEGAdYOh2qnLFixJ1kT6r/AG8D4+PwXLxcD8QTZBHAXty3AF80x4Z87W2DG8oaFzi3dAECChZc4DAiFAnUiSRXagkMkYeRRPDkeK8s9uVxala/lzuFChQxACmVj8p/D5dYidapzAB5pe26LkdJhWFxs7e5WPBMBbvB83a5kEnKba28vTMzAw39YMTUsMbHjW1R6Tx2KwzwGltHbn5gqfc4Lb7q3ItNmhTpbZ1jRsgGVmBjNlkmMw0JSrBiYdwuIzpLExklrjrw3+d6Kp4nw1rRB1a2wBV401nukju5gQRodYkb1TliLDpsvTdH9JNxLadQfy594VRjsPmGm/T/AF67fT1q30bjDhpQT7J38Pxuuf8AqDo0TxdcwdofL18PBcsJiSQLdmyrTBbPLSR1OoAArvYnDgH9xiZiOAy6UDwG5JI3+y8XHISOrjZ43qpnCsXdwuJt3gEXvCMhGSR00mPI+jNVbEGKfD/43OLo9e17Rad+GoUseeOTtAAO002tfo7A4tbttLieF1DDzgidfWueDYsKykXnbkpmLX8KNTJe2Op3LJ6zrHnqJMq1eWCzmapGvrQrL8Y79qrKjG4ujADqDsR92QXmdioE1Wa0BpadApCdbTtyTx65hcKuGs2Dcvbtu0HKqghbckiFHVambPwYL1WhZzKm8ewfEr9lruIZbaW++qHKBmggQqydc2XvtpNHtlc0l9AckBaDovHLXKNzEoly4VSyxMgFi7AMVI2AAMHWTp0rSLDXTidFs6StFp3ZL5D6Cr6gXuiJD+KClewvLuucD37rL/kNVcVpldyKkj4hPSMCARsRIq0o1W8S5ewt8k3LSlj99ZV/7ywflNaOY13tBZBI2S7i/h+s5rF90YbZwCR6KyZSPfWoThgNWEhb9YeK4DC8Zw/hftlHTMr/AFNwK/yDGlTt2IKWwrM+b+JXcXipvg5kBzrbEZQpKiAxOxBO58ZrpdHuLGOmJaHEhgu6vcjRVcQA4hmtbmt+5Vxx6ZdLt0MB3TEE+jQYb3OvrU7ej5xILhYWk6i9B3ixY8Bp3KM4iMt0ebHrXgV8wSGMx1Zu+T77foZ/t1yuk5g6bIz2W9kDw3+PyXqv03hKYZ3bn66n6fFWvDLTy1xCB2KlyTtsxj+6rmegUnXQGrh2kuzclf6bxDWQdUd3fCiDaZsffYEXAy9oXVlacoAF1w05jkym2ioJ1kprNXl5FSsLxSzZt2jfuMCVBVRnueAkZ5GYBWgxlABB69NXPa3cqxBhJp76pt0kzieIW5euXFGVXcsB7+fqdz6k1z5XBzyQvaYCF8OHbG/cfe68lxt4k25ZSBprKqwga6hgRprrUMkTZBTvmR8qW8+HikGZ424psw1lwLauB2kIzuB4Xhc3hiQx7RdII0Cxm06scbY2BjdgvBPdmcXJSuXVdmdVKq7FwDEjNrGnlMewFUJSC4kL3WAY9mHa14ogf18KTNyxxvD2rJt3iyHtM4ZULZtBEwDqCOvkKswysDaK4nSnR2IlxBkjGYEDlppt9fNSsdfIdRnDWm7PMS7fxFysysoLF8svJAOoR/WrK8/VbqPxS3cdUw6spzL2oUzP/labnxXHXUyZZpmZGkjczSFZwWIGHnbKRYH2pKmhHoa5uxXvOy5vMH5KFKqbiMSougd4CYIOsgdDvA/EK9Fg3STRRvYA4xE9kmrBGhvmOHgvnHSGHbhsRJETQdx9cwua4a4bLKLbRmzFjoIAO0x5mug/EYf9y2R8gvLly7mydbIv1queI5OqLQ073e23itL5I5mxrYZbOGsi4y65iCQMxMg6qo74ciW+WleelbJDI6FovKSL7uHwXSYWvaHk7ph/7u8RxH+84nIp+6pnTyKpkX6lq06uR3tOrw+62zNGwVjw/kbCW4zBrpH4z3f7qQpHoQa2bh4xwvxWC8lMWGwyW1C20VFGyqAo+g0qZaJc+I2Iy4TL+O4g+kv/AMlQYk1GVvH7St+XcP2eFsId1tJPvlE/rNStFABak2VY1ssIoiUviVanDWz+G8D9VcfuKrYof4ypI/aV5y5dzYTDsd2s2z9VFWGmxa0KsaysIoi44y+Ldt3OyKWPyE/tRF+Zb/EWW5dIJNwsBm/k0P1IH611MJ0f18EXWezTiRxt2x8h8VTmxPVyOy76DyCMSbZT+HAa86yv4fT2LERWWfuI3kzaiJrqd/K9j40KPejurc0Bn+8ixy9FTRHTadPb7v8AhgV5U76r6T0fH1eGYO6/fqr3l66pt3bOWS5BJMABcrDc6blpnQKW9KuYYjKQuB0+13Xtdwy152b+YVxicRlyrEl7lvKfwoWNxBHogtJ6lXPQ1YXCUfnOwOwwlz72UJ7gpm/Qr/iqviR2QV3egJHCdzOBF+4/lKdUl6tSeFYVb15LRGYHVlkCVlV1n7pZ0B30JgGpoGZnXyXI6YxQigLBu7Ty4/bzTTZt5mWGtMMRku5ejKX8xvIuISSDGVdDFX145JdsQAJBjSRqDHUelctwpxC+hYeTrImP5gH4L2qZiFmJIE+UmJ+W9GC3AFMQ8xxOeNwCfcFoHMNwWXs5UlUa0uQfh/iqQPZSdPSuovnu6jW2yFLndcgAoJGolQ49s63GB2BuJ6URJNy4GZmWcrMxWdDBJKz8ormSEFxIX0DCNc2BjXaENA+CgcQJWHXQqQQf6/0Sut0MWulML9Q4EV8fuvL/AKoiLSyZu/2/terz2ymW9eLtmzdyW6QRLaeVdGJk4m6zCwhgy12tON3Q1XmnOjLMsr7N3pqnr4I4yL922PCykid9CuWfq/61W6RYW4qzu5oJ5WNCpsMQYtOBK2OqqmRREURI3xSOZLFr8Rc/MAL/AP0qtiRYaO8KSPiU8AVZUa+0RFES18Qh/sbHydP8wH71Bif9I+uK3j9oKfyl/uWG/wD1J/QVJH7A8AtXblW1brCKIqrms/7FifWy4+qkfvWkhphPcVlu4X5m7JrlwhRLMx0+pr1MUseHwjHyGgGt+QXIex0kzg0a2V74esXUno0/TX9qj6UeP2TyOIHxIW2FbU4B71bJAUToAOteHO6+ttAa0DkE1cn4S4ue9lYeBbemrEnvZc0Awk6zG+uhi5hmEAkry/TmJjlcxrCDV3XfX2Xa4dC7kDJcE66aNbRVUnfKoC6RLFxEzVlcFHF3w18WVbEBeyXKcjWSG8IkZnEeHqPlUckYfuruDxz8LmLACTzXlMLwuIOdj+I37c/RbgX9Kx1MfJSHpbGE3n+A+y+8LsYe2hZWzjt8kypbK3ZnvZSRlFtbkmd5Oh23YwMFBV8VipMS/O/egF1KLqhtl8sW0CtBKk2c+UiCBLXtfJrYnvKK2VZQrCYF3uvfcMWc91LltFBEBj41aS4Zum40qMxMJshX2dJYiOJscZoD72vGNwHD2H8O61v0Nyy6/rczfrWpw7Dtop4umsUz2qd4j7UrLi2Ms3wFW4D3QPGpc5Uuye6YnvD10YxpUy5Kl4LMzOh8BuEFh90s7NBBM5e1HdImRcnQRREi4jC3LRyXVKMNIIImPwzuPUVzHsc06r3+GxcU7QWOF8uI8QoXEB3G9v8AmX/pV7ot1Ypnj9CuN+pW3hL7/p+FThTBMGBua9wXtDg0nU8Oa+eBpItPPwcuEY9R5z/kuH9hXA6ZFTRnud9F0cCew4d4+q3quYraKIiiJE+IOuKwQ9f81y0P2qrP7bPFSM2Ke6tKNFERREtfEI/7GR5un+YH9qgxP+kfXFbx+0FYcpj/AGLDetm2fqoP71JH7A8Fq7dWtbrCKIqrmsTgsT6WXP0Un9q0kFsI7llu4X5kukq7QSCGOo0O5r1mFa2TDMDhYLW/ILjyktldXMrrw0/xU9WA+un71D0q28G8DgB8CFvhD/mCv+FYw2mS4FDEDQEkQSInTqJ/fpXimPyOJpfTsXhji4GsDqBo89K/pMT85hUJWyq3YgO1wuBPXvCflPzqx+6FaDVcZv6ffn7Txl+PrzVhkNrBJcP/AIiYZ372pDsQbZad2Bd9+pap7plnkuSY2yYrq2eyXUPAmgvOPt3ls9olwqzLYDDM3d7Q5Bk2hgtwjMImc24ArYqu0Amj3/Jd+Jrd+02FW6wb7TAPmBZk5xse6VU/2iIJ01cdR64KSJoLXk8B/wCwH1UHEYjs8RhwWg3rNtAZns+8RbjbXUyY1aNhtgvAcAeK3jwrpIXyt/217jfyXrtTaU3JJFi2MoJhXjsAoMfezIq66zbOwatnHKLUUMZlkaxu5NLxi2uDAIwuNC2cM7MCQ7BmEgkajXOZBnUDoZwT2b8FKyMCYsP/ACHnRr4qx4it8Gwq3dXv3LRB8JBFxyzAfeLIGHloB1JyVA0Agk8B9QuJVlvpYDFlupeyljLB7bPlIJ6gszT6xsKE6gLdsVxOfyI+N/ZRuNcU+y4hHCq1i9h0Xs2MBguYaSDqFZehkNr0iKSQscOS6OBwLMXC5oNPB94I/CrOK8ydqjW1sqqMI1dm13DAaLIIBGhOm9ROxIIIpdDDdBvie2Qv1BB2+v4SzxA9xvb/AJkqXott4pnj9CVj9TPrCgd/4+qqkxDBWQGFaJHnG1e0fh4nyNlcO03Yr5+JXBpaDoU7fBy2Tj1PlP8AkuD9xXF6ZNzRjud9FfwI7Dj3hb1XMVtFERREh8/f73gz6j9LiVVn9tnj9lIzYp8q0o0URFESh8Tb+XCp63RPsEc/sKr4o/46UkftJl4VY7OxaT8FtV+igftVhRqVREURccZYFy26HZ1Kn5iP3oi/LfErLC86kENMkep7x+kn6V6HouUfs25jVae419lzMWw9ca46rwLFxVF3KcoIIPSQdP1G9TTTQTZ8MHDMQRXktGRvZUpGlq7MSY2nT2Oq/wCEivBuvivqPRsokwzDy0934pNXDeN4WzatqASwRcxt2kLliAWLNdgHUnQDTaavCWNgpebf0djMS8yFu5O57/fXJceN8dGJt9hZW7nvMoLXMkmD3FAQxAbU7aA+ZNaPlD+y3irOG6OkwjjiJqpoJq9zw9c0xcaACBJgHFYZB7Ibbn9Fb6VZK4TBd9wKpsTxrPjENpLl3s+0b+EAxllCAg7ZQFXvaiWIE9Yi8F9DWlfbhHMw5fIQ3MRV8hqTWp3rgoxsy32rGq1q0mVLVmDnfJ4VAMNlGpJMZtTou+ta536UrIfli/aYTtl2pO3kL+JPhxUjimHS84tZzaW4S2HLTlY5bRCv1AYFcoO0J17tSPaHDLzXPwcr4ZRK1t5d/Db6qDiMXet4a7hsRYugZDbW4FOTeVDMRkIBkBlbZogmoszmsLXDzXTMMEuJbPC8auBLSaO+tevC1cWONJdS05IDpibRZZ1GcdmxjfLmZjO0MOoIErZA4WFzZ8HJBIY3DnR5ga37kc0hrXY4hRLWL9wH0DtmE+QYQs/nFay2KdyU/RrWyl8DjWcaeINj6rmObbG2XEKv4cthlHtmMx6Tp0jasfuWKU9B4ocj5/hUHMGKs3bivaAErDgIU1B0JXaSDBIJ8I9hBO5rqLV1+h4Z4A+OUVsR53dHyCXuKv3Y8z/QSf8AMn0rp9BRZsRn/iD8dPuuL+qp7LYx6v8AoKqr168YtR+B2DJvXbnRUI+pWP8ALcry/Sb82LI/i0D36/ZdfCNqHxP4WyVTU6KIiiJC+Jxyvhrn4RcP0Nsj+hqrid2nvUkfEJ9q0o0URFESP8Rv4lzC2N+0Yg/2mRB+jt9DVbEalre9SM2JTxVlRqLjuI2bIm7cRAdszAT7TufasEgalEt8R+IOFTwB7h11I7NdPMvDfMKahOJZsNfBb9WeKg2eM8UxahsPbW1bbZ9Pbe5uPUW61zyv9kAeKzTRus35t4bcwmKIvsM1xGm4skS8kMNAdyy7DwGr2Ea97HQ1mIc19fyrRw5clXmLWkP2sFt8uSpu1Vm7NDmJtLbBOikjU769IHqavdTJEz9xKMoEheRu6joPz3KDO1x6thvsgd3rkvWAuyg817h/UofpK/2RXJ6Ww/VYgkbO7Q89/jr5r036axlgwu9EfcfJWvCeHtfurbUxIJJiYUbmBudgB5kVQijzupeg6Qxn7WLPVkmh4p14fw/D4bvZrVpo1uXnVrsdeoRPYSPOr7WNYNF4+fFz4p3bJPcNvd6KWeZuJriHS1aE20JC5tM7nVnOb2Jkx94nSq0r+sdlYu30fh24KJ2IxGl8OP8AZ5cOPGrHheDNm2yF5dszEZCFbKNULE9AYh0H8omasMZlbS4eMxJxEpkN93cFT8yYoPdCqxZbYyqSZJJjMSfM5Qx8iSDtVbEOBcAu/wBCQPbC+Ubu2vbT6X8lJ5mdGs4cDtvDA7QWRK9nbMk2zOaDa39akxBGUKn0I1xncKFVr+PWyuMLjO3CNmEvbCvI8LqALmYDvQdDIIkMs6Cp2uDhYXJxEDoJDG7cegUqcW4cLRBzBkuE5CBBXScuhIEDbWfMLoKqTRlpzNXo+i8e2dvUS2TrqdbH9c/enPhPHLN+3Fy5bt3SuW4t0Ds7nTMASJkdAZGxkBTViORrwuJjMBLhpDocvA+uKrONcuJke7YgZFLkK+e2VG+We8rRJy6rpANRywNItqu4HpeVjwyU5mnS+I8+PmlUmqQXq3vDGlztgolq6vaklgMilVYglc53J02BJj2WvQQ4Z7MG0Bt5yCQCASwcB493NfN8VihPinSONVtyB/Gy58btt3GaD3QC6wQx1PT0/pV/omaICRgNakhpu2t05+gqOMY45Xb6b8ytD5JwPEsPYFzDW5R9x/DIOUmSQxD6OXGh2ivPyyyySOlbXaN/b4UuixrWtDTwV/b+IFy2/Z4mwA/UAm23yS5uPXNFafuC322kLbq72Kv8Dzng7m9zsj5XRlA/tap/iqVs8btitSxwV9bcMAQQQdiNQalWqT/ifhs2HtnyuZT7MjfuFqtixcd8lJF7SZ+EYntbFm5+O2jfVQf3qwDYtRqXWUVXzFxpcJa7RgWJOVFBjM2p36AAEk+nUwK0kkDG2VlrbNLNMfzJdfFW8U1tGFsAZAWERng7EmGcHp4apfuMzw6tuCmyUKV3j73F71q5cM2UVGfKD2RIAJgRmuhtI1yipv8AO7kPn69y17A70sWBhmsXXe5cGKlRkMANLASG1ZiFJO42OhAmoAGFhcSSa4ra3XS9rzCMPhbljslJvfw1uAAN3t1uNuQVlQ24JE6ajMU1sLe5HN1BTX8LeIytyxmzBe+pnrOW4PSHAPu5qbCuJBaeHyK0kGtr58XeA9vhhdUd+1v7HY/JtPQOxq2yUwSNmH+3fwO/3UTmZ2lnP5rG8NiWkJh7eViNW8T+up0UV2ZsPGW9djJczeAGje7QakqiyRwOSFlH3n8LriB2dw3JVkY5bgT7p3IHrPeB8xFUwz91hxBRD2i2XoXN9ae4qw2R2Hm65p0vWuBUtWI2bcbqSAyn+qmBp6R0rz3aYSNvWy+gYeWHHRNc4A0brvr5cvuF9w1tMyqxFtSdWClo+S1DIXBhLRZ5XXzVjESujb2G2fXJXeB5dW6A/adpaPREhiSzKEBYkBxCsQY0J2jNV2CC2tc7kNO/la89iumZqdFkyu2v8H0FA4hxO65KFRbt5QgtDZEXZBG6mASZMxGoNayTk20euas4DoyI9XNYdpZ8Tt7r+A0XXgHD1uMxYSlsDujqTmIGhGgVHMSJOUTBNIIw4klSdM4x8DWxxmiePId3j9FbXcNavBlyhOzkKwI0A0kAW0BEIums9wQJDC29gcKK83h8VLh352H8+KWrN25admSBcAa2eo6qyn0n9QD0qix5jdS9bicMzG4fOBTiAQfjXxKu+F8M+12ixBW5ahBeCghxJP8AEAOZioGUZRp5nUCdoEzddwuNJN/03ElsRzNO49Xr/SrsfgktBg14NdVgCgRuoBIkEgFSSD/L0qjIJGz9Xltte1Y38F1cJ0jLNTiymk1pfOrv6KCFgyNCQRI0MHQiR0I0IrcOI2XSlhZKKeLUfGYjIsjc6L79W/s9PzexrodG4I4mWj7I1Phy8/kvN/qDpMRs6lh14/by4+QXXBkdnFs50W2c1oaMzHckeXqDpFX8S0ib/OMji4U//a1o2APPxHGyvMRkFnYNgDVvEnvXjgfDzisVbt2kKywlSSQG8/YRJHkrVaxr5IcP1b3hzn6A0AcvG/XJRQNa+TMBQGtd6/SOFsJZtKi6JbQAT0Cjc/Ib1ygK0VxZLw/mMLjWxN1S63g6umhIzANbWDpsqKSeizVFkw6wuO309fNTFnZAC42eyu4lWulcPackMLWVUQZWywCInNlkxJnpoBG1zZZO0KC2ILRovfBu3OIdMA1whQXDCLWcAgGUY5SZYeL6Aggbta4GonLBIrtBWPHeZcQbDYfFWjnJUq0FHlWU+E91piMykDWt3yOLS2QV38FgNF20qw5Y50Wzat2b9shUEdorZoEmJWBoFgGCdtqzFiWUGlYdGd0//aE/Ev1FXFEqTnPgr4myBbjtLbZgCYDCCCs9DrI9QBpMiGaPrG0tmOylJPDuUMVduBblo27c99mK7dQsEksRIBGnr0NSPDPzAu0CldIK0WquoIIOoOhFdFQLCOZ+FmzcaywM2z3WE5iAQyEHrmUe2YRuK5hb1byPVKwDmCrXuZmAfUMVmNpYZJH5WVlI8ifOawBQ09cVlMXwxxIs4hmuMAB2udjoNYLfV1B9zU8RHWXwpaOHZ81r9u5av2pBW5buKR5gg6EH9QRVwEEKFYJzrwG7gsQyBitq4wOf0nQkjX0P5hOzCrmCfH/pyszOaCWDmOLddLHDu2UE7Xe000DV/dVGIJuBxbQBGILXW7oaOpnQaydPOpoAzDFjp3kvaCAwdrLfDTXbmo5M0oIY2gd3HS6XNH7FuyuMIGoYa5SddRvlPUfOosVhRjYv3UDTZ3HOuI7/AJq5gMe/ATZCbHw8D60UxvI+XQ7jzU9QehrzxFL3keKbiYXGI60dOINaf2pnEeIG6RC9nbXwW1PdUxBIgDU+kfqSY8OJIowwvLq4n1soMN0bEy3SNBJ8x6718uY4vcVry9oFTLAOWY8MkbeI7A7DSs4WKKAEAaE3Xef6WsuDnazJh3VZu+Q4BW3CGd7Z7O3bRGIle0V3JlYBy6r0EvEAwBLV049tAAF5nGinU97nO7xVDzP0pWT4JgbpR/E3deQ0EhjaeBOk3ASY10Gp0qRUxV6pa4hjlYsrWEW5E5rZBgjTUiQwJ3zMxiY1E1WkIPtil6DBRSNc12GkLhYtpBAq9d7F+HiFwu4p2FsEwLYASNIgkg/zCd//ALqhEwROc5u7jZXZbgIrcXgOzXw2B4D7r3jMc12M6qXG9wCGf+foTtB0jUAVgMIe55cTfA7Dw5Du8FjC4L9u/sHs1t3/AF8VBv31USdugG7eg9PNunvV7C4STESZGD7DvP24qj0r0wzDNLWHtfL8/JcMNZZm7S4qtbZdWB0QDoI2I0AHWfeu890cEfUYdzhI121e2TxPNp58PcvEjNI/rJQC0jfl+fmoeIw+RlNtswbwFfF7Ebhta6UWKbJG8YhuUt9oEWPEcwVVfCWuBjN3tzWzfCXlfsbX2m4O/cHd9ju3z2B8hP3687JMZ5DKdOAHJvD7rpMZ1bcvv8Uz82cStLh8Ra7RRdNhyEkZoytqB8ifkfKonuoHnSkaNVimGfK91z+Ix6kErJ9kRdfKa5pFgBTje14aWyhiTBLHWMzdRp0DMqAe/lNZ0F169botT+GfDSFe+w8UW006L4yPQtA/9urWFZTS7mopDrSvOcuFviMMVtiXVg6rIGaJBEnSYJidJjbeppmF7C0LVho2s2w/BsTcfIti7m276Oij1ZmEAdfPymua3DyE1SnL2gJw/wDx8n/qLn+vnXUyqvada2WEURFES/zdy0mLSQQt1R3WOxG+Vo1idQRqp1HUGOWMPC2a6lh2LBSSO8FkSIGhmYOgKyc4I8u74sq0gL09evR5qZXvBAmHTEC8S2e26q0fecr3mjwlQshtpk93QHDJGm+dVSFp0TF8O+PGy6WHJ7O5G89x22Ino7SCPxEHqSZcPKc2U7cFq9ulhPPNXL9vG2DbeA26N5H1/Keo9iNQCLbhexojY8iogsHxuEvYS81rEBiqiFVtRI1QDy9CNCPoLvZxMdMAZLfaI0tp9p3eK3HAqvrE7U2zh48B3KJbwxV2N82u94gzAt5yIBg/pViTENkia3Btf2diB2eVG6v58VG2MtcTMW67gnVc7uINszo9p2Yr92IOuX8Jn5HyrT9hHimltFkrQL4g2NLPHx3HepY8bLhXiRh7Juq09eGylYe6r+A5vymA/wBNj7rPtXDxODmw5qRtd/D3/detwP6gilFSb8x9Rv7rXudY6+R0P0NVaXejmjlFscCpdjiDJbNpdiWJJk+JQvc1hTo0mJ7w8qnE2WOh3rlP6MEuMMr9hlPjzv3e5ScbxRv4RtPBGHRLh0IzaBxB8siEetSSTEVXJUsJ0UyQSCTSn130PvagYrE9q7XIIL5SQZ3yqG8WsZgYnpFQTODnWF1ujIHQwZHDifGr0J5eC5KZ1GoG56D3J0HzNaUVJPj4IfadryGp9eKiYjHqughz6TkHudC3sIHqa7GD6GllIdJ2W/E+A4efuXlekf1EXAsh09cT9B719sWnl2MPdyKyddDvA2kDYRV57oWsjYy2xZnNcdiSNrPIlcIB5LnHV1Ajw7lzt33VTdaCHfKyFYVhGp/aRViSGCR4w7NMjcweDZab2J5caJUbXyNb1h4mstbpz+GvI5vv295YtKdj1/KP6Meg7u5OWhjcYcSQxp7A4/yPPwViCARdo7n4LXeOcTXC2GuETlEKu0sdFX0H9ACelU3uDWklTgWaWR4Litp8SbuKcsL6XEzCT3irJKL7EKOgHWNaoxvt5c/+lMRpQS7irVxGzafxTqBugHeME7y3kDuN4rRpaRXL4rY2Ezckcufa7pzMFS3GYDRo1AVPQajN0k7kmJI4s512HvWjnUtlw9lUVUQBVUAKBsANAB8qvqFdKIiiIoiKIiiIoiKIsV5n4F9lv3EGiNLLIzKUOwg/h8MbaAxqK58uaN+mxU7acFQfbLqgTBZTDDo49D0eO8BsQT/ZiyNJ9afhbWV3VxoVJy7CNCswCvpuGH8vlFa6jx9arK17hPN1h+xt3Gy3bltCZ0XOVkoD+LePpvpXTbI00OJFquWld+a+V7OOt5XADgd14mPQ+az0kHqCDrWxBsOaaI2PJY7jssN5r5exOFPZ3UzAeF9ScvUA6Zl26SOoWun0fi42y/5DlJ/8HHn3O58CqmIhcWdnUD3ju7wq25jVtoiplZlXx7gFtSFB0nXep4sC/ESySy21rj7O1hugJPLuCjdOImtayiQN+V8lww2FQ22uXCwGYKCoB13JI8hpVnE4l7Zm4eINOhJBPDYC+fjaiiiaWGR5I14KXkxCsyBg6pEm5lK6iR49jrsK5j2dHyxtkLS1zr0bd6GjoLFd9K2x2JjeQ03XE/de7Vy6WyNZEiJy9oAAevdY6e1VZsBhRF1rJtDdWBZI4a1r4q9F0rjmuya+8n7rw+JYNk7E5jsC1zX1jQ9K2Z0VE6LreuGUb6DTu3W7unMYHZNb8vsvNu/cdmVVtoVkktrljQ6uT19Kmd0bhIWNe9znZtgBv7vuqjukcXOS0nbeydPXgvQwbXGUXLuYMGyFSWEruIMR8hUv7mLDMJghpzSLDtDR43Z+eir9U+U1I+wbqtrHuX3I1q0HTKYMMQAVuKfCT7GRG4rOeLFYoxyXqLHBzHDcDxGvIrGV0MWZtab8iDsuGKvdobbWpDhYyrPdy7EHyg+elWIWjCMlZidWE3mNdq9xXPRRvJmLXRb7VypaFyV8P7t9lv4wtk3UEnMR+XyB/Fv+Ho1ciWUSDJE3JHy4u/7vsrrGFpzPNu58vBaricRZwtnMxW3atiAAIAGwCgbnoANTUZIAW+6zT4mcxpet2uyYlMrOdCDMsp03DAW7oH81VZnh+UDbdSMFXaRFYoVQRnRQCT4U0E+5VTsNzcExIFQbgnh8/X0W+yn27jvcOyqBCyJad2PofDsdDIM7DQO6sabrO+61H4a8F7Ky19pzXoKyfuCSDGwzEltNxlq9A0htncqF510TlU60RREURFERREURFERRFW8e4LbxVvI+hGqON1Pp6eY6/Q1o9geKKyCQbCyTmHlTEYYklMyAeNQShXfX8IG4zRlJ0YjQ0nRPbvr3qYOBS3hbTm4F0AElSeo2yTIkCSQ2X099XEZb9eKyN1d8V4hbY4ZGXKyWyrMQCp1cmG8u+oho1NHuzsGXgPsgFHVPPIPNDMRhr5Jba2zGTprkY9dNVbqAQdRrYw82bsu/tRvZWoTrjsFbvIUuoHU9D/UdQR5jUVZIBFFRg0sy5n+E4Yl8K3rkaAfkfC3zynzY1Ph8XPh9GG2/xP0O4+Sjkhjk9oUeYSDxLhmNw2W2bbplzbSM0nyPi+Uj1qwyfBTSOfiRRdW4sCuTh+FE6OdjQIjte3HxCgZu0t5GcLcDliLhyzIideo8qtNLIMR1sbczMgaMvaqjdUOfPmoiHSR5XGnXeulqQllbjgBsy2baqYMFzros9J61WfK/DxOLm06V5IsXkGmp317lK1gkeKNhoA8Svlot2rvdIQqhiIOWe6sAHpJraQRftmQYYZszhfC61N2OOiw3P1rpJdKHuvQL19ot9qtzMCtxStyRGsRJWdAdD9a16ic4Z8GUhzHBza5E3QdzGqz1kfWh96OFH+u9R7eJd0UqnfR5UqoCAdQToBrFSyMw+HkcHSdh7acCczr4Hj+Fq10kjRTdQdNKFJk4HyRjsSWIU2rVwyZML57ka+6hqqPxgIZkZbmCg92h9w+pUrYDbsxoHgPutP5W5AwuEhiBduDWSO6D5gGZPqxMdIqq7M92eQ5jzP0HBTABopooJnx2LS1ba5cMKgkn/p5k7AdSaEgCyixvmbjr4tna5IQSqJuqzpA/E8bnz0G0DnSSukcOXrUqw1oaFA5kAvJZFuba2bFpWJABLJnLkAdCXmTBmdKda2xx0pMp1VRwnC3WiFOdtQB3iJknLE5mJJObUgnQda2dRNDVBputI5T5DYw+JGVBtb6t5BtTlTrlklp70agyx4fXM/3fdaOfwC0kCraiRREURFERREURFERREURFEVZzJws4nDXLIbKzAFSdpBBGYdVJAB9K1e3M0hZBo2sZxy4i2ptNkD2yFi4ihlI2BaC2Ugx3SAQdNIrnukdeR/rwU4A3Cq8XfuHvbRoVYSA3oRqDrBU6MD3ZnXDWtGnr13rJJXXA42HTIcrAggb5SCCMp+8oYqynoMw02Ci3tevXNN9E3f8AbuNw14ML5dL6LeVbgLL3tYIJlYkiEIHcPsJnyujNg2Dr71oGhye+WuaLeK7pGS6BqkyD5lD1HmNCPLYmxFM2QaKNzS1U3xRvzbs2gMxZmfL55RlA+bXB9KjxJOUNG5K2j3tWVzkTAtbVWtaqoWQzCYESROUk76ipeqZd19PktcxVRe+FGBJkNcHp/Dj9EB/WpQ+UezI4f/orTKw7tHuXIfCXB/juf4f3BrJmnP8A9rvesZI/4j3Kdg/hjgE3Dv8AzFB+ttVP61G4OeKe5x8SVuKGwA8lB5w4PZwbYXEWbYUW7ne3YmIYatJ8KOv9oVBI0R5XN0ordpLrBWgZxEyIiZ6R5+1WVGkTmDnyJXDRlG91hIPnkXy/MdNNiINVJcUAaZqVK2PiUqcU4ji/syHEXmYXz2mU6lcpKgkQAASS2VRH8IHrUcjnFgs3fy/K2AF+CX3xeUAoAWIhSx7qj06t6kbnrsKhyWdVta92b9wlVhWAILm4AMx3C5YIAOndMnLuNZIZWnN8N0NnROHJPCb1/FLeJVbdncpbVNdwi5ABrILaeEAHcGrMGZ5zHYetlG+hotVq4okURFERREURFERREURFERREURFEVLzDy1ZxQlu5cAgXFiY8mGzL6HzMETUckTXjVbNcQs84n8P8Whm2A42BRlBj1FwjT8pLgdKqnDvG2vwUnWApUwvBmDdqFttb1zDOkafeGYgSN4UagmBrQte5unvse5ZsAqXeuIQp7zKo0KFiF9gpmNTsPOq1vOhPv/K30Xm1fZSL1m5JUhgykSI6mNDp5jaZzAkVlpLTyKwRYTdw3iLcRx2HdlgIFzDp/DlmYDyN2Fg9Iq0HdZKO4KOsrStRq4okURFERRFT824LtsJdUCWC51HUlO8APeI+daSMzsLVlpo2s04vzY9zC2cJbmVXLcP4gPAJPTIFYnYkxrBBqOmzRgd2qlDKcld7gPd7Txb5JJP8sS7H8xhdtOlQgVrXr5fVbqxu4Zrii2ouXXCQqszOwUe7eEZth5+tGZ3u04I6gFy4Zy3indkVXa6AM8gi4JGk5j3QR+Er71KY3HQN8tPXvWuYDinXgPw7uSDfYIo+6pBf1EjurJ3IzE+c61u3DE6vK1MnJaHg8IlpFt21CoogAf61JOpJ1JNWwK0CiXesoiiIoiKIiiIoiKIiiIoiKIiiIoiKIvjCRB2NEWeca+HUEvhWJB/8t3YEeitOo9G/vVUkw1+xopWyc0kY7l+/ZYk4dl1JPdYD5ONAfMhiD5dahLHjRwPzW9jgq29hr0F0s3QV6yrL8yO/vGsg+tZDTx28D/Sxa074WcMCi5c6KBaU/Rn+vc+YNS4UWC88VrIeCf6tqJFERREURFEWA828Ka1ibltEJUFlIAmE0ZNCygyjLMmO7selAtp5Hn7/ALKe7AKrsO6+FA0n8TIv6IwLexNRmyfRWyYOC8oX7s5LDDNu7ZraehJ0kfyhvnqa26qR/h3rXM0LSuUOUbeClsxe4wInZVBIJCjfUgEkk7dNquRxBnionOJTLUq1RREURFERREURFERREURFERREURFERREURFERREURJXxL4jltpYG7nOwGvdXYR5l4I/kNVsU6m5RuVJGNbTFy5w77Phrdo+ICX/mbVvlmJA9AKnY3K0NWhNm1Z1ssIoiKIiiIoiRec/8AZsbhsWNF2c9IWQ3uTbdv7gqtL2Xtf5KRuoITyBVlRr7REURFERREURFERREURFERREURFERREURFERREURFERREv828xfZFUIoa5cnKDOUARJManUgRpM76VDNKIxa2a3MVnV3jF65i7d+5bW82ZQEQMokT2YA75I7Qho8z5HSo2XO8OI1HBSltCk3/b+MXfDYS2p2JCg/43J/w1ZzTHYAeu5R0xA4Txh/HikA8gQCP7lkf1pkmO7h7lm2ckHlXHtvj3Hs139nFOqk/n8FjM3kgco40bcQufM3v3umnVSfz+CzmbyXo8A4ovgxgP8xb/AJlenVy/z+CxmbyXzJxu3961e/uf9LVP845FOwqXmzjGMeyLWJwoVi6lXAYKDrP4lMpnEZqjle4sIe2u9bNAvQr5wnnXEWQi3Mty2ihW7pDwBEgzq0awRr6b1ozFm+0NFsYhwWnqwIBGxq+oF9oiKIiiIoiKIiiIoiKIiiIoiKIiiIoiKIiiIoiKIiiJZ515efEqj2iO0tyMpMBlMSJ6MCoidNTtMiCeHrBput2OylUfLPKF8XkuX1FtbZzBcyszEeHwkgAGDMzpEazUMGGLXZnLZ8gIoLQquqJFERREURFERRFV8x8IGKsG3OVpDK28MPP0IkH0NaSMD2lpWWmjaR8LyJiWfLdyIn3mVsxI65BG/qYjeDtVNuDN9o6KYyitFpaKAABsNBV9QL7REURFERREURFERREURFEX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3320" name="Picture 8" descr="http://wijewo.osp.org.pl/data/media/pages/znak_zos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928934"/>
            <a:ext cx="1372791" cy="1370838"/>
          </a:xfrm>
          <a:prstGeom prst="rect">
            <a:avLst/>
          </a:prstGeom>
          <a:noFill/>
        </p:spPr>
      </p:pic>
      <p:sp>
        <p:nvSpPr>
          <p:cNvPr id="13" name="pole tekstowe 12"/>
          <p:cNvSpPr txBox="1"/>
          <p:nvPr/>
        </p:nvSpPr>
        <p:spPr>
          <a:xfrm>
            <a:off x="1571604" y="3214686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C00000"/>
                </a:solidFill>
                <a:cs typeface="Arial" pitchFamily="34" charset="0"/>
              </a:rPr>
              <a:t>1.191.419,00 zł</a:t>
            </a:r>
          </a:p>
        </p:txBody>
      </p:sp>
      <p:sp>
        <p:nvSpPr>
          <p:cNvPr id="18" name="pole tekstowe 17"/>
          <p:cNvSpPr txBox="1"/>
          <p:nvPr/>
        </p:nvSpPr>
        <p:spPr>
          <a:xfrm>
            <a:off x="6215074" y="3214686"/>
            <a:ext cx="2428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C00000"/>
                </a:solidFill>
                <a:cs typeface="Arial" pitchFamily="34" charset="0"/>
              </a:rPr>
              <a:t>265.984,00 zł</a:t>
            </a:r>
          </a:p>
        </p:txBody>
      </p:sp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142852"/>
            <a:ext cx="402931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ytuł 1"/>
          <p:cNvSpPr>
            <a:spLocks noGrp="1"/>
          </p:cNvSpPr>
          <p:nvPr>
            <p:ph type="title"/>
          </p:nvPr>
        </p:nvSpPr>
        <p:spPr>
          <a:xfrm>
            <a:off x="1264444" y="142875"/>
            <a:ext cx="6615113" cy="582613"/>
          </a:xfrm>
        </p:spPr>
        <p:txBody>
          <a:bodyPr>
            <a:normAutofit/>
          </a:bodyPr>
          <a:lstStyle/>
          <a:p>
            <a:r>
              <a:rPr lang="pl-PL" sz="2000" dirty="0">
                <a:latin typeface="+mn-lt"/>
                <a:cs typeface="Arial" pitchFamily="34" charset="0"/>
              </a:rPr>
              <a:t>Budżet Miasta Tomaszowa Mazowieckiego na rok 2019</a:t>
            </a:r>
          </a:p>
        </p:txBody>
      </p:sp>
      <p:pic>
        <p:nvPicPr>
          <p:cNvPr id="22" name="Picture 2" descr="C:\Users\Anna Przybyłkowicz\Desktop\kreska_czerwon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571480"/>
            <a:ext cx="5984644" cy="285752"/>
          </a:xfrm>
          <a:prstGeom prst="rect">
            <a:avLst/>
          </a:prstGeom>
          <a:noFill/>
        </p:spPr>
      </p:pic>
      <p:sp>
        <p:nvSpPr>
          <p:cNvPr id="23" name="Symbol zastępczy zawartości 2"/>
          <p:cNvSpPr txBox="1">
            <a:spLocks/>
          </p:cNvSpPr>
          <p:nvPr/>
        </p:nvSpPr>
        <p:spPr>
          <a:xfrm>
            <a:off x="0" y="1000108"/>
            <a:ext cx="9144000" cy="916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3429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600" b="1" i="0" u="sng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itchFamily="34" charset="0"/>
              </a:rPr>
              <a:t>BEZPIECZEŃSTWO PUBLICZNE I OCHRONA PRZECIWPOŻAROWA</a:t>
            </a:r>
            <a:endParaRPr kumimoji="0" lang="pl-PL" sz="26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  <p:bldP spid="9" grpId="0"/>
      <p:bldP spid="16" grpId="0"/>
      <p:bldP spid="13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rostokąt 30"/>
          <p:cNvSpPr/>
          <p:nvPr/>
        </p:nvSpPr>
        <p:spPr>
          <a:xfrm>
            <a:off x="5572132" y="4857760"/>
            <a:ext cx="2786082" cy="5715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Prostokąt 29"/>
          <p:cNvSpPr/>
          <p:nvPr/>
        </p:nvSpPr>
        <p:spPr>
          <a:xfrm>
            <a:off x="642910" y="4857760"/>
            <a:ext cx="2786082" cy="5715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rostokąt 21"/>
          <p:cNvSpPr/>
          <p:nvPr/>
        </p:nvSpPr>
        <p:spPr>
          <a:xfrm>
            <a:off x="892943" y="1571612"/>
            <a:ext cx="7358114" cy="92869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b="1" spc="10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pic>
        <p:nvPicPr>
          <p:cNvPr id="19" name="Picture 2" descr="C:\Users\Anna Przybyłkowicz\Desktop\kreska_czerwo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714356"/>
            <a:ext cx="5984644" cy="285752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64435" y="214290"/>
            <a:ext cx="6615130" cy="582594"/>
          </a:xfrm>
        </p:spPr>
        <p:txBody>
          <a:bodyPr>
            <a:normAutofit fontScale="90000"/>
          </a:bodyPr>
          <a:lstStyle/>
          <a:p>
            <a:r>
              <a:rPr lang="pl-PL" sz="2000" dirty="0">
                <a:latin typeface="+mn-lt"/>
                <a:cs typeface="Arial" pitchFamily="34" charset="0"/>
              </a:rPr>
              <a:t>Budżet Miasta Tomaszowa Mazowieckiego na rok 2019</a:t>
            </a:r>
            <a:br>
              <a:rPr lang="pl-PL" sz="2000" dirty="0">
                <a:latin typeface="+mn-lt"/>
                <a:cs typeface="Arial" pitchFamily="34" charset="0"/>
              </a:rPr>
            </a:br>
            <a:endParaRPr lang="pl-PL" sz="2000" dirty="0">
              <a:latin typeface="+mn-lt"/>
              <a:cs typeface="Arial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1000108"/>
            <a:ext cx="8229600" cy="61435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Dochody naszego Miasta w 2019 roku wyniosą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2428860" y="1643050"/>
            <a:ext cx="4286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C00000"/>
                </a:solidFill>
                <a:cs typeface="Arial" pitchFamily="34" charset="0"/>
              </a:rPr>
              <a:t>267.610.474,90 zł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285720" y="3429000"/>
            <a:ext cx="35719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cs typeface="Arial" pitchFamily="34" charset="0"/>
              </a:rPr>
              <a:t>dochody wynikające </a:t>
            </a:r>
            <a:br>
              <a:rPr lang="pl-PL" sz="2800" dirty="0">
                <a:cs typeface="Arial" pitchFamily="34" charset="0"/>
              </a:rPr>
            </a:br>
            <a:r>
              <a:rPr lang="pl-PL" sz="2800" dirty="0">
                <a:cs typeface="Arial" pitchFamily="34" charset="0"/>
              </a:rPr>
              <a:t>z bieżącej realizacji zadań Miasta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500034" y="4857760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C00000"/>
                </a:solidFill>
                <a:cs typeface="Arial" pitchFamily="34" charset="0"/>
              </a:rPr>
              <a:t>242.525.105,97 zł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5572132" y="4857760"/>
            <a:ext cx="2857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C00000"/>
                </a:solidFill>
                <a:cs typeface="Arial" pitchFamily="34" charset="0"/>
              </a:rPr>
              <a:t>25.085.368,93 zł</a:t>
            </a:r>
          </a:p>
        </p:txBody>
      </p:sp>
      <p:sp>
        <p:nvSpPr>
          <p:cNvPr id="26626" name="AutoShape 2" descr="Pieni&amp;aogon;dze, Oszcz&amp;eogon;dza&amp;cacute;, P&amp;lstrok;aci&amp;cacute;, Rachunki, Podatki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4" name="pole tekstowe 23"/>
          <p:cNvSpPr txBox="1"/>
          <p:nvPr/>
        </p:nvSpPr>
        <p:spPr>
          <a:xfrm>
            <a:off x="5214942" y="3571876"/>
            <a:ext cx="3571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cs typeface="Arial" pitchFamily="34" charset="0"/>
              </a:rPr>
              <a:t>dochody majątkowe Miasta</a:t>
            </a:r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42852"/>
            <a:ext cx="402931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Strzałka w dół 27"/>
          <p:cNvSpPr/>
          <p:nvPr/>
        </p:nvSpPr>
        <p:spPr>
          <a:xfrm>
            <a:off x="1714480" y="2500306"/>
            <a:ext cx="500066" cy="7858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Strzałka w dół 16"/>
          <p:cNvSpPr/>
          <p:nvPr/>
        </p:nvSpPr>
        <p:spPr>
          <a:xfrm>
            <a:off x="6786578" y="2500306"/>
            <a:ext cx="500066" cy="7858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"/>
                            </p:stCondLst>
                            <p:childTnLst>
                              <p:par>
                                <p:cTn id="10" presetID="8" presetClass="entr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10"/>
                            </p:stCondLst>
                            <p:childTnLst>
                              <p:par>
                                <p:cTn id="14" presetID="8" presetClass="entr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1"/>
      <p:bldP spid="1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ole tekstowe 21"/>
          <p:cNvSpPr txBox="1"/>
          <p:nvPr/>
        </p:nvSpPr>
        <p:spPr>
          <a:xfrm>
            <a:off x="428596" y="4929198"/>
            <a:ext cx="8286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cs typeface="Arial" pitchFamily="34" charset="0"/>
              </a:rPr>
              <a:t>Zadłużenie na koniec roku będzie stanowić </a:t>
            </a:r>
          </a:p>
          <a:p>
            <a:pPr algn="ctr"/>
            <a:r>
              <a:rPr lang="pl-PL" sz="2400" dirty="0">
                <a:cs typeface="Arial" pitchFamily="34" charset="0"/>
              </a:rPr>
              <a:t>37,18% przewidywanych dochodów.</a:t>
            </a:r>
          </a:p>
        </p:txBody>
      </p:sp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42852"/>
            <a:ext cx="402931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ytuł 1"/>
          <p:cNvSpPr>
            <a:spLocks noGrp="1"/>
          </p:cNvSpPr>
          <p:nvPr>
            <p:ph type="title"/>
          </p:nvPr>
        </p:nvSpPr>
        <p:spPr>
          <a:xfrm>
            <a:off x="1264444" y="142875"/>
            <a:ext cx="6615113" cy="582613"/>
          </a:xfrm>
        </p:spPr>
        <p:txBody>
          <a:bodyPr>
            <a:normAutofit/>
          </a:bodyPr>
          <a:lstStyle/>
          <a:p>
            <a:r>
              <a:rPr lang="pl-PL" sz="2000" dirty="0">
                <a:latin typeface="+mn-lt"/>
                <a:cs typeface="Arial" pitchFamily="34" charset="0"/>
              </a:rPr>
              <a:t>Budżet Miasta Tomaszowa Mazowieckiego na rok 2019</a:t>
            </a:r>
          </a:p>
        </p:txBody>
      </p:sp>
      <p:pic>
        <p:nvPicPr>
          <p:cNvPr id="26" name="Picture 2" descr="C:\Users\Anna Przybyłkowicz\Desktop\kreska_czerwo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571480"/>
            <a:ext cx="5984644" cy="285752"/>
          </a:xfrm>
          <a:prstGeom prst="rect">
            <a:avLst/>
          </a:prstGeom>
          <a:noFill/>
        </p:spPr>
      </p:pic>
      <p:graphicFrame>
        <p:nvGraphicFramePr>
          <p:cNvPr id="21" name="Tabela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202316"/>
              </p:ext>
            </p:extLst>
          </p:nvPr>
        </p:nvGraphicFramePr>
        <p:xfrm>
          <a:off x="500034" y="1357294"/>
          <a:ext cx="8072494" cy="3357589"/>
        </p:xfrm>
        <a:graphic>
          <a:graphicData uri="http://schemas.openxmlformats.org/drawingml/2006/table">
            <a:tbl>
              <a:tblPr/>
              <a:tblGrid>
                <a:gridCol w="3696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81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46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7899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2600" b="1" i="0" u="sng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INNE WYDATKI BIEŻĄCE W BUDŻECIE MIASTA NA 2019 ROK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938">
                <a:tc>
                  <a:txBody>
                    <a:bodyPr/>
                    <a:lstStyle/>
                    <a:p>
                      <a:pPr algn="l" fontAlgn="ctr"/>
                      <a:r>
                        <a:rPr lang="pl-PL" sz="22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Gospodarka mieszkaniowa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22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           </a:t>
                      </a:r>
                      <a:r>
                        <a:rPr lang="pl-PL" sz="2200" b="1" i="0" u="none" strike="noStrike" dirty="0">
                          <a:solidFill>
                            <a:srgbClr val="FF0000"/>
                          </a:solidFill>
                          <a:latin typeface="Calibri" pitchFamily="34" charset="0"/>
                          <a:cs typeface="Calibri" pitchFamily="34" charset="0"/>
                        </a:rPr>
                        <a:t>920.724,00 zł</a:t>
                      </a:r>
                      <a:r>
                        <a:rPr lang="pl-PL" sz="22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2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0,40%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5938">
                <a:tc>
                  <a:txBody>
                    <a:bodyPr/>
                    <a:lstStyle/>
                    <a:p>
                      <a:pPr algn="l" fontAlgn="ctr"/>
                      <a:r>
                        <a:rPr lang="pl-PL" sz="22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Turystyka i promocja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2200" b="1" i="0" u="none" strike="noStrike" dirty="0">
                          <a:solidFill>
                            <a:srgbClr val="FF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           454.450,00 zł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2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0,20%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5938">
                <a:tc>
                  <a:txBody>
                    <a:bodyPr/>
                    <a:lstStyle/>
                    <a:p>
                      <a:pPr algn="l" fontAlgn="ctr"/>
                      <a:r>
                        <a:rPr lang="pl-PL" sz="22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Administracja publiczna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2200" b="1" i="0" u="none" strike="noStrike" dirty="0">
                          <a:solidFill>
                            <a:srgbClr val="FF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     18.253.263,40 zł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2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8,00%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5938">
                <a:tc>
                  <a:txBody>
                    <a:bodyPr/>
                    <a:lstStyle/>
                    <a:p>
                      <a:pPr algn="l" fontAlgn="ctr"/>
                      <a:r>
                        <a:rPr lang="pl-PL" sz="22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Działalność usługowa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2200" b="1" i="0" u="none" strike="noStrike" dirty="0">
                          <a:solidFill>
                            <a:srgbClr val="FF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          350.380,00 zł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2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0,15%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938">
                <a:tc>
                  <a:txBody>
                    <a:bodyPr/>
                    <a:lstStyle/>
                    <a:p>
                      <a:pPr algn="l" fontAlgn="ctr"/>
                      <a:r>
                        <a:rPr lang="pl-PL" sz="22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Obsługa długu publicznego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2200" b="1" i="0" u="none" strike="noStrike" dirty="0">
                          <a:solidFill>
                            <a:srgbClr val="FF00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       4.010.281,00 zł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2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1,76%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571604" y="2428868"/>
            <a:ext cx="5664122" cy="1285884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sz="4000" b="1" dirty="0">
                <a:cs typeface="Arial" pitchFamily="34" charset="0"/>
              </a:rPr>
              <a:t>  	</a:t>
            </a:r>
            <a:r>
              <a:rPr lang="pl-PL" sz="4000" b="1" dirty="0">
                <a:solidFill>
                  <a:srgbClr val="002060"/>
                </a:solidFill>
                <a:cs typeface="Arial" pitchFamily="34" charset="0"/>
              </a:rPr>
              <a:t>WYDATKI MAJĄTKOWE MIASTA</a:t>
            </a:r>
          </a:p>
        </p:txBody>
      </p:sp>
      <p:sp>
        <p:nvSpPr>
          <p:cNvPr id="23" name="Tytuł 1"/>
          <p:cNvSpPr>
            <a:spLocks noGrp="1"/>
          </p:cNvSpPr>
          <p:nvPr>
            <p:ph type="title"/>
          </p:nvPr>
        </p:nvSpPr>
        <p:spPr>
          <a:xfrm>
            <a:off x="1264444" y="142875"/>
            <a:ext cx="6615113" cy="582613"/>
          </a:xfrm>
        </p:spPr>
        <p:txBody>
          <a:bodyPr>
            <a:normAutofit/>
          </a:bodyPr>
          <a:lstStyle/>
          <a:p>
            <a:r>
              <a:rPr lang="pl-PL" sz="2000" dirty="0">
                <a:latin typeface="+mn-lt"/>
                <a:cs typeface="Arial" pitchFamily="34" charset="0"/>
              </a:rPr>
              <a:t>Budżet Miasta Tomaszowa Mazowieckiego na rok 2019</a:t>
            </a:r>
          </a:p>
        </p:txBody>
      </p:sp>
      <p:pic>
        <p:nvPicPr>
          <p:cNvPr id="2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42852"/>
            <a:ext cx="402931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 descr="C:\Users\Anna Przybyłkowicz\Desktop\kreska_czerwo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571480"/>
            <a:ext cx="5984644" cy="285752"/>
          </a:xfrm>
          <a:prstGeom prst="rect">
            <a:avLst/>
          </a:prstGeom>
          <a:noFill/>
        </p:spPr>
      </p:pic>
      <p:sp>
        <p:nvSpPr>
          <p:cNvPr id="31" name="pole tekstowe 30"/>
          <p:cNvSpPr txBox="1"/>
          <p:nvPr/>
        </p:nvSpPr>
        <p:spPr>
          <a:xfrm>
            <a:off x="2928926" y="3876289"/>
            <a:ext cx="3357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C00000"/>
                </a:solidFill>
                <a:cs typeface="Arial" pitchFamily="34" charset="0"/>
              </a:rPr>
              <a:t>49.498.511,69 zł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928662" y="857232"/>
            <a:ext cx="767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C00000"/>
                </a:solidFill>
                <a:cs typeface="Arial" pitchFamily="34" charset="0"/>
              </a:rPr>
              <a:t>PODZIAŁ WYDATKÓW MAJĄTKOWYCH MIASTA</a:t>
            </a:r>
          </a:p>
        </p:txBody>
      </p:sp>
      <p:graphicFrame>
        <p:nvGraphicFramePr>
          <p:cNvPr id="29" name="Diagram 28"/>
          <p:cNvGraphicFramePr/>
          <p:nvPr>
            <p:extLst>
              <p:ext uri="{D42A27DB-BD31-4B8C-83A1-F6EECF244321}">
                <p14:modId xmlns:p14="http://schemas.microsoft.com/office/powerpoint/2010/main" val="158313780"/>
              </p:ext>
            </p:extLst>
          </p:nvPr>
        </p:nvGraphicFramePr>
        <p:xfrm>
          <a:off x="285720" y="1214422"/>
          <a:ext cx="8858280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0" name="Tytuł 1"/>
          <p:cNvSpPr>
            <a:spLocks noGrp="1"/>
          </p:cNvSpPr>
          <p:nvPr>
            <p:ph type="title"/>
          </p:nvPr>
        </p:nvSpPr>
        <p:spPr>
          <a:xfrm>
            <a:off x="1264444" y="142875"/>
            <a:ext cx="6615113" cy="582613"/>
          </a:xfrm>
        </p:spPr>
        <p:txBody>
          <a:bodyPr>
            <a:normAutofit/>
          </a:bodyPr>
          <a:lstStyle/>
          <a:p>
            <a:r>
              <a:rPr lang="pl-PL" sz="2000" dirty="0">
                <a:latin typeface="+mn-lt"/>
                <a:cs typeface="Arial" pitchFamily="34" charset="0"/>
              </a:rPr>
              <a:t>Budżet Miasta Tomaszowa Mazowieckiego na rok 2019</a:t>
            </a:r>
          </a:p>
        </p:txBody>
      </p:sp>
      <p:pic>
        <p:nvPicPr>
          <p:cNvPr id="33" name="Picture 2" descr="C:\Users\Anna Przybyłkowicz\Desktop\kreska_czerwon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00166" y="571480"/>
            <a:ext cx="5984644" cy="285752"/>
          </a:xfrm>
          <a:prstGeom prst="rect">
            <a:avLst/>
          </a:prstGeom>
          <a:noFill/>
        </p:spPr>
      </p:pic>
      <p:pic>
        <p:nvPicPr>
          <p:cNvPr id="34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7224" y="142852"/>
            <a:ext cx="402931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pole tekstowe 34"/>
          <p:cNvSpPr txBox="1"/>
          <p:nvPr/>
        </p:nvSpPr>
        <p:spPr>
          <a:xfrm>
            <a:off x="0" y="6143644"/>
            <a:ext cx="2857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C00000"/>
                </a:solidFill>
                <a:cs typeface="Arial" pitchFamily="34" charset="0"/>
              </a:rPr>
              <a:t>49.498.511,69 zł</a:t>
            </a:r>
          </a:p>
        </p:txBody>
      </p:sp>
      <p:cxnSp>
        <p:nvCxnSpPr>
          <p:cNvPr id="36" name="Łącznik prosty ze strzałką 35"/>
          <p:cNvCxnSpPr/>
          <p:nvPr/>
        </p:nvCxnSpPr>
        <p:spPr>
          <a:xfrm flipV="1">
            <a:off x="1214414" y="5429264"/>
            <a:ext cx="1143008" cy="78581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ymbol zastępczy zawartości 2"/>
          <p:cNvSpPr txBox="1">
            <a:spLocks/>
          </p:cNvSpPr>
          <p:nvPr/>
        </p:nvSpPr>
        <p:spPr>
          <a:xfrm>
            <a:off x="0" y="1714488"/>
            <a:ext cx="9144000" cy="128588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lvl="0" indent="-342900" algn="just">
              <a:spcBef>
                <a:spcPct val="20000"/>
              </a:spcBef>
              <a:buBlip>
                <a:blip r:embed="rId2"/>
              </a:buBlip>
              <a:defRPr/>
            </a:pPr>
            <a:r>
              <a:rPr lang="pl-PL" sz="2400" dirty="0"/>
              <a:t>Projekt „Kompleksowe zagospodarowanie przestrzeni publicznej oraz</a:t>
            </a:r>
          </a:p>
          <a:p>
            <a:pPr lvl="0" indent="-342900" algn="just">
              <a:spcBef>
                <a:spcPct val="20000"/>
              </a:spcBef>
              <a:defRPr/>
            </a:pPr>
            <a:r>
              <a:rPr lang="pl-PL" sz="2400" dirty="0"/>
              <a:t>     modernizacja miejsc rekreacji i terenów zielonych - Miasto nad rzeką” </a:t>
            </a:r>
          </a:p>
          <a:p>
            <a:pPr lvl="0" indent="-342900" algn="just">
              <a:spcBef>
                <a:spcPct val="20000"/>
              </a:spcBef>
              <a:defRPr/>
            </a:pPr>
            <a:r>
              <a:rPr lang="pl-PL" sz="2400" b="1" dirty="0"/>
              <a:t>     </a:t>
            </a:r>
            <a:r>
              <a:rPr lang="pl-PL" sz="2400" b="1" dirty="0">
                <a:solidFill>
                  <a:srgbClr val="C00000"/>
                </a:solidFill>
              </a:rPr>
              <a:t>- 2.878.049,33 zł</a:t>
            </a: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Symbol zastępczy zawartości 2"/>
          <p:cNvSpPr txBox="1">
            <a:spLocks/>
          </p:cNvSpPr>
          <p:nvPr/>
        </p:nvSpPr>
        <p:spPr>
          <a:xfrm>
            <a:off x="0" y="4572008"/>
            <a:ext cx="9144000" cy="2000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indent="-342900" algn="just">
              <a:lnSpc>
                <a:spcPct val="120000"/>
              </a:lnSpc>
              <a:spcBef>
                <a:spcPct val="20000"/>
              </a:spcBef>
              <a:buBlip>
                <a:blip r:embed="rId2"/>
              </a:buBlip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Rozpoznanie i udokumentowanie zasobów wód termalnych                  </a:t>
            </a:r>
          </a:p>
          <a:p>
            <a:pPr lvl="0" algn="just">
              <a:lnSpc>
                <a:spcPct val="120000"/>
              </a:lnSpc>
              <a:spcBef>
                <a:spcPct val="20000"/>
              </a:spcBef>
              <a:defRPr/>
            </a:pPr>
            <a:r>
              <a:rPr lang="pl-PL" sz="2400" dirty="0">
                <a:latin typeface="+mj-lt"/>
                <a:cs typeface="Arial" pitchFamily="34" charset="0"/>
              </a:rPr>
              <a:t>     z 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utworów jury dolnej w miejscowości Tomaszów</a:t>
            </a:r>
            <a:r>
              <a:rPr kumimoji="0" lang="pl-PL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 Mazowiecki –  </a:t>
            </a:r>
          </a:p>
          <a:p>
            <a:pPr lvl="0" algn="just">
              <a:lnSpc>
                <a:spcPct val="120000"/>
              </a:lnSpc>
              <a:spcBef>
                <a:spcPct val="20000"/>
              </a:spcBef>
              <a:defRPr/>
            </a:pPr>
            <a:r>
              <a:rPr lang="pl-PL" sz="2400" dirty="0">
                <a:latin typeface="+mj-lt"/>
                <a:cs typeface="Arial" pitchFamily="34" charset="0"/>
              </a:rPr>
              <a:t>     </a:t>
            </a:r>
            <a:r>
              <a:rPr kumimoji="0" lang="pl-PL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16.311.801,21 zł</a:t>
            </a: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n-ea"/>
              <a:cs typeface="Arial" pitchFamily="34" charset="0"/>
            </a:endParaRPr>
          </a:p>
        </p:txBody>
      </p:sp>
      <p:sp>
        <p:nvSpPr>
          <p:cNvPr id="28" name="Symbol zastępczy zawartości 2"/>
          <p:cNvSpPr txBox="1">
            <a:spLocks/>
          </p:cNvSpPr>
          <p:nvPr/>
        </p:nvSpPr>
        <p:spPr>
          <a:xfrm>
            <a:off x="0" y="3286124"/>
            <a:ext cx="9144000" cy="12858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indent="-342900" algn="just">
              <a:spcBef>
                <a:spcPct val="20000"/>
              </a:spcBef>
              <a:buBlip>
                <a:blip r:embed="rId2"/>
              </a:buBlip>
              <a:defRPr/>
            </a:pPr>
            <a:r>
              <a:rPr lang="pl-PL" sz="2400" dirty="0"/>
              <a:t>Projekt „ Podnoszenie jakości zasobów turystycznych Doliny Rzeki           </a:t>
            </a:r>
          </a:p>
          <a:p>
            <a:pPr lvl="0" algn="just">
              <a:spcBef>
                <a:spcPct val="20000"/>
              </a:spcBef>
              <a:defRPr/>
            </a:pPr>
            <a:r>
              <a:rPr lang="pl-PL" sz="2400" dirty="0"/>
              <a:t>     Pilicy poprzez rozwój </a:t>
            </a:r>
            <a:r>
              <a:rPr lang="pl-PL" sz="2400" dirty="0" err="1"/>
              <a:t>infrastruktuty</a:t>
            </a:r>
            <a:r>
              <a:rPr lang="pl-PL" sz="2400" dirty="0"/>
              <a:t> </a:t>
            </a:r>
            <a:r>
              <a:rPr lang="pl-PL" sz="2400" dirty="0" err="1"/>
              <a:t>rekreacyjno</a:t>
            </a:r>
            <a:r>
              <a:rPr lang="pl-PL" sz="2400" dirty="0"/>
              <a:t> – wypoczynkowej       </a:t>
            </a:r>
          </a:p>
          <a:p>
            <a:pPr lvl="0" algn="just">
              <a:spcBef>
                <a:spcPct val="20000"/>
              </a:spcBef>
              <a:defRPr/>
            </a:pPr>
            <a:r>
              <a:rPr lang="pl-PL" sz="2400" dirty="0"/>
              <a:t>      w Powiecie Tomaszowskim”</a:t>
            </a:r>
            <a:r>
              <a:rPr lang="pl-PL" sz="2400" dirty="0">
                <a:solidFill>
                  <a:srgbClr val="C00000"/>
                </a:solidFill>
              </a:rPr>
              <a:t> – </a:t>
            </a:r>
            <a:r>
              <a:rPr lang="pl-PL" sz="2400" b="1" dirty="0">
                <a:solidFill>
                  <a:srgbClr val="C00000"/>
                </a:solidFill>
              </a:rPr>
              <a:t>6.031.142,00 zł</a:t>
            </a: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13" name="Tytuł 1"/>
          <p:cNvSpPr>
            <a:spLocks noGrp="1"/>
          </p:cNvSpPr>
          <p:nvPr>
            <p:ph type="title"/>
          </p:nvPr>
        </p:nvSpPr>
        <p:spPr>
          <a:xfrm>
            <a:off x="1264444" y="142875"/>
            <a:ext cx="6615113" cy="582613"/>
          </a:xfrm>
        </p:spPr>
        <p:txBody>
          <a:bodyPr>
            <a:normAutofit/>
          </a:bodyPr>
          <a:lstStyle/>
          <a:p>
            <a:r>
              <a:rPr lang="pl-PL" sz="2000" dirty="0">
                <a:latin typeface="+mn-lt"/>
                <a:cs typeface="Arial" pitchFamily="34" charset="0"/>
              </a:rPr>
              <a:t>Budżet Miasta Tomaszowa Mazowieckiego na rok 2019</a:t>
            </a: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42852"/>
            <a:ext cx="402931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 descr="C:\Users\Anna Przybyłkowicz\Desktop\kreska_czerwon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571480"/>
            <a:ext cx="5984644" cy="285752"/>
          </a:xfrm>
          <a:prstGeom prst="rect">
            <a:avLst/>
          </a:prstGeom>
          <a:noFill/>
        </p:spPr>
      </p:pic>
      <p:sp>
        <p:nvSpPr>
          <p:cNvPr id="19" name="Symbol zastępczy zawartości 2"/>
          <p:cNvSpPr txBox="1">
            <a:spLocks/>
          </p:cNvSpPr>
          <p:nvPr/>
        </p:nvSpPr>
        <p:spPr>
          <a:xfrm>
            <a:off x="2285984" y="928670"/>
            <a:ext cx="6286512" cy="642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3429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800" b="1" u="sng" dirty="0">
                <a:solidFill>
                  <a:srgbClr val="0070C0"/>
                </a:solidFill>
                <a:cs typeface="Arial" pitchFamily="34" charset="0"/>
              </a:rPr>
              <a:t>INWESTYCYJNE ZADANIA STRATEGICZNE</a:t>
            </a:r>
            <a:endParaRPr kumimoji="0" lang="pl-PL" sz="28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nna Przybyłkowicz\Desktop\sprawy różne\BO\Logotypy\TBO_logo300dp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5397518"/>
            <a:ext cx="1118292" cy="1430057"/>
          </a:xfrm>
          <a:prstGeom prst="rect">
            <a:avLst/>
          </a:prstGeom>
          <a:noFill/>
        </p:spPr>
      </p:pic>
      <p:sp>
        <p:nvSpPr>
          <p:cNvPr id="18" name="Symbol zastępczy zawartości 2"/>
          <p:cNvSpPr txBox="1">
            <a:spLocks/>
          </p:cNvSpPr>
          <p:nvPr/>
        </p:nvSpPr>
        <p:spPr>
          <a:xfrm>
            <a:off x="1000100" y="1071546"/>
            <a:ext cx="7429552" cy="50006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8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itchFamily="34" charset="0"/>
              </a:rPr>
              <a:t>PROJEKTY </a:t>
            </a:r>
            <a:r>
              <a:rPr kumimoji="0" lang="pl-PL" sz="2800" b="1" i="0" u="sng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itchFamily="34" charset="0"/>
              </a:rPr>
              <a:t>PLANOWANE W RAMACH BUDŻETU OBYWATELSKIEGO</a:t>
            </a:r>
            <a:endParaRPr kumimoji="0" lang="pl-PL" sz="28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Arial" pitchFamily="34" charset="0"/>
            </a:endParaRPr>
          </a:p>
        </p:txBody>
      </p:sp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142852"/>
            <a:ext cx="402931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ytuł 1"/>
          <p:cNvSpPr>
            <a:spLocks noGrp="1"/>
          </p:cNvSpPr>
          <p:nvPr>
            <p:ph type="title"/>
          </p:nvPr>
        </p:nvSpPr>
        <p:spPr>
          <a:xfrm>
            <a:off x="1264444" y="142875"/>
            <a:ext cx="6615113" cy="582613"/>
          </a:xfrm>
        </p:spPr>
        <p:txBody>
          <a:bodyPr>
            <a:normAutofit/>
          </a:bodyPr>
          <a:lstStyle/>
          <a:p>
            <a:r>
              <a:rPr lang="pl-PL" sz="2000" dirty="0">
                <a:latin typeface="+mn-lt"/>
                <a:cs typeface="Arial" pitchFamily="34" charset="0"/>
              </a:rPr>
              <a:t>Budżet Miasta Tomaszowa Mazowieckiego na rok 2019</a:t>
            </a:r>
          </a:p>
        </p:txBody>
      </p:sp>
      <p:pic>
        <p:nvPicPr>
          <p:cNvPr id="22" name="Picture 2" descr="C:\Users\Anna Przybyłkowicz\Desktop\kreska_czerwon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571480"/>
            <a:ext cx="5984644" cy="285752"/>
          </a:xfrm>
          <a:prstGeom prst="rect">
            <a:avLst/>
          </a:prstGeom>
          <a:noFill/>
        </p:spPr>
      </p:pic>
      <p:sp>
        <p:nvSpPr>
          <p:cNvPr id="35" name="Prostokąt 34"/>
          <p:cNvSpPr/>
          <p:nvPr/>
        </p:nvSpPr>
        <p:spPr>
          <a:xfrm>
            <a:off x="857224" y="1767006"/>
            <a:ext cx="7962108" cy="332398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pl-PL" b="1" dirty="0"/>
              <a:t>PROJEKTY SPOŁECZNE to:</a:t>
            </a:r>
            <a:r>
              <a:rPr lang="pl-PL" sz="1600" dirty="0"/>
              <a:t/>
            </a:r>
            <a:br>
              <a:rPr lang="pl-PL" sz="1600" dirty="0"/>
            </a:br>
            <a:r>
              <a:rPr lang="pl-PL" dirty="0"/>
              <a:t>- Zakup sprzętu do ratowania życia - AUTOMATYCZNEGO DEFIBRYLATORA ZEWNĘTRZNEGO i zakup sprzętu do nauki pierwszej pomocy – </a:t>
            </a:r>
            <a:r>
              <a:rPr lang="pl-PL" b="1" dirty="0">
                <a:solidFill>
                  <a:srgbClr val="C00000"/>
                </a:solidFill>
              </a:rPr>
              <a:t>68.146,00 zł</a:t>
            </a:r>
          </a:p>
          <a:p>
            <a:pPr lvl="0"/>
            <a:r>
              <a:rPr lang="pl-PL" sz="1600" dirty="0"/>
              <a:t/>
            </a:r>
            <a:br>
              <a:rPr lang="pl-PL" sz="1600" dirty="0"/>
            </a:br>
            <a:r>
              <a:rPr lang="pl-PL" dirty="0"/>
              <a:t>- Od najmłodszych lat Razem Trenujmy Sport! – </a:t>
            </a:r>
            <a:r>
              <a:rPr lang="pl-PL" b="1" dirty="0">
                <a:solidFill>
                  <a:srgbClr val="C00000"/>
                </a:solidFill>
              </a:rPr>
              <a:t>162.410,00 zł</a:t>
            </a:r>
          </a:p>
          <a:p>
            <a:pPr lvl="0"/>
            <a:r>
              <a:rPr lang="pl-PL" sz="1600" dirty="0"/>
              <a:t/>
            </a:r>
            <a:br>
              <a:rPr lang="pl-PL" sz="1600" dirty="0"/>
            </a:br>
            <a:r>
              <a:rPr lang="pl-PL" dirty="0"/>
              <a:t>- PODLEŚNA PRZYSTAŃ ZDROWIA DLA SENIORA – działania na rzecz aktywności seniorów w ORDN – </a:t>
            </a:r>
            <a:r>
              <a:rPr lang="pl-PL" b="1" dirty="0">
                <a:solidFill>
                  <a:srgbClr val="C00000"/>
                </a:solidFill>
              </a:rPr>
              <a:t>69.444,00 zł</a:t>
            </a:r>
          </a:p>
          <a:p>
            <a:pPr lvl="0"/>
            <a:endParaRPr lang="pl-PL" sz="1600" b="1" dirty="0">
              <a:solidFill>
                <a:srgbClr val="0070C0"/>
              </a:solidFill>
              <a:cs typeface="Arial" pitchFamily="34" charset="0"/>
            </a:endParaRPr>
          </a:p>
          <a:p>
            <a:pPr lvl="0"/>
            <a:r>
              <a:rPr lang="pl-PL" b="1" dirty="0"/>
              <a:t>PROJEKTY INFRASTRUKTURALNE</a:t>
            </a:r>
            <a:r>
              <a:rPr lang="pl-PL" sz="1600" dirty="0"/>
              <a:t/>
            </a:r>
            <a:br>
              <a:rPr lang="pl-PL" sz="1600" dirty="0"/>
            </a:br>
            <a:r>
              <a:rPr lang="pl-PL" dirty="0"/>
              <a:t>1. Park </a:t>
            </a:r>
            <a:r>
              <a:rPr lang="pl-PL" dirty="0" err="1"/>
              <a:t>Niebrowski</a:t>
            </a:r>
            <a:r>
              <a:rPr lang="pl-PL" dirty="0"/>
              <a:t> – Boisko wielofunkcyjne- </a:t>
            </a:r>
            <a:r>
              <a:rPr lang="pl-PL" b="1" dirty="0">
                <a:solidFill>
                  <a:srgbClr val="C00000"/>
                </a:solidFill>
              </a:rPr>
              <a:t>1.030.000,00 zł</a:t>
            </a:r>
          </a:p>
          <a:p>
            <a:pPr lvl="0"/>
            <a:r>
              <a:rPr lang="pl-PL" dirty="0"/>
              <a:t>2. Utwardzenie płytami YOMB nawierzchni ulicy Jagiellońskiej – </a:t>
            </a:r>
            <a:r>
              <a:rPr lang="pl-PL" b="1" dirty="0">
                <a:solidFill>
                  <a:srgbClr val="C00000"/>
                </a:solidFill>
              </a:rPr>
              <a:t>170.000,00 zł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/>
          <p:cNvSpPr txBox="1"/>
          <p:nvPr/>
        </p:nvSpPr>
        <p:spPr>
          <a:xfrm>
            <a:off x="0" y="114298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800" dirty="0">
                <a:cs typeface="Arial" pitchFamily="34" charset="0"/>
              </a:rPr>
              <a:t>Będziemy podejmować również nowe wyzwania, do których należy realizacja projektów:</a:t>
            </a:r>
          </a:p>
        </p:txBody>
      </p:sp>
      <p:sp>
        <p:nvSpPr>
          <p:cNvPr id="22" name="pole tekstowe 21"/>
          <p:cNvSpPr txBox="1"/>
          <p:nvPr/>
        </p:nvSpPr>
        <p:spPr>
          <a:xfrm>
            <a:off x="6059184" y="2372747"/>
            <a:ext cx="302142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500" dirty="0">
                <a:solidFill>
                  <a:srgbClr val="C00000"/>
                </a:solidFill>
                <a:cs typeface="Arial" pitchFamily="34" charset="0"/>
              </a:rPr>
              <a:t>Modernizacja obiektu sportowego przy </a:t>
            </a:r>
            <a:br>
              <a:rPr lang="pl-PL" sz="2500" dirty="0">
                <a:solidFill>
                  <a:srgbClr val="C00000"/>
                </a:solidFill>
                <a:cs typeface="Arial" pitchFamily="34" charset="0"/>
              </a:rPr>
            </a:br>
            <a:r>
              <a:rPr lang="pl-PL" sz="2500" dirty="0">
                <a:solidFill>
                  <a:srgbClr val="C00000"/>
                </a:solidFill>
                <a:cs typeface="Arial" pitchFamily="34" charset="0"/>
              </a:rPr>
              <a:t>ul. Nowowiejskiej</a:t>
            </a:r>
          </a:p>
        </p:txBody>
      </p:sp>
      <p:sp>
        <p:nvSpPr>
          <p:cNvPr id="23" name="pole tekstowe 22"/>
          <p:cNvSpPr txBox="1"/>
          <p:nvPr/>
        </p:nvSpPr>
        <p:spPr>
          <a:xfrm>
            <a:off x="6059184" y="3824701"/>
            <a:ext cx="214314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500" dirty="0">
                <a:solidFill>
                  <a:srgbClr val="2B9544"/>
                </a:solidFill>
                <a:cs typeface="Arial" pitchFamily="34" charset="0"/>
              </a:rPr>
              <a:t>Przebudowa ulic w osiedlu Ludwików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50204" y="4045511"/>
            <a:ext cx="27786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500" dirty="0">
                <a:solidFill>
                  <a:srgbClr val="C00000"/>
                </a:solidFill>
                <a:cs typeface="Arial" pitchFamily="34" charset="0"/>
              </a:rPr>
              <a:t>Energetyczne wykorzystanie zasobów geotermalnych</a:t>
            </a:r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42852"/>
            <a:ext cx="402931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ytuł 1"/>
          <p:cNvSpPr>
            <a:spLocks noGrp="1"/>
          </p:cNvSpPr>
          <p:nvPr>
            <p:ph type="title"/>
          </p:nvPr>
        </p:nvSpPr>
        <p:spPr>
          <a:xfrm>
            <a:off x="1264444" y="142875"/>
            <a:ext cx="6615113" cy="582613"/>
          </a:xfrm>
        </p:spPr>
        <p:txBody>
          <a:bodyPr>
            <a:normAutofit/>
          </a:bodyPr>
          <a:lstStyle/>
          <a:p>
            <a:r>
              <a:rPr lang="pl-PL" sz="2000" dirty="0">
                <a:latin typeface="+mn-lt"/>
                <a:cs typeface="Arial" pitchFamily="34" charset="0"/>
              </a:rPr>
              <a:t>Budżet Miasta Tomaszowa Mazowieckiego na rok 2019</a:t>
            </a:r>
          </a:p>
        </p:txBody>
      </p:sp>
      <p:pic>
        <p:nvPicPr>
          <p:cNvPr id="20" name="Picture 2" descr="C:\Users\Anna Przybyłkowicz\Desktop\kreska_czerwo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571480"/>
            <a:ext cx="5984644" cy="285752"/>
          </a:xfrm>
          <a:prstGeom prst="rect">
            <a:avLst/>
          </a:prstGeom>
          <a:noFill/>
        </p:spPr>
      </p:pic>
      <p:pic>
        <p:nvPicPr>
          <p:cNvPr id="13314" name="Picture 2" descr="Podobny obraz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26688" y="1971691"/>
            <a:ext cx="3267075" cy="3743325"/>
          </a:xfrm>
          <a:prstGeom prst="rect">
            <a:avLst/>
          </a:prstGeom>
          <a:noFill/>
        </p:spPr>
      </p:pic>
      <p:sp>
        <p:nvSpPr>
          <p:cNvPr id="12" name="pole tekstowe 11"/>
          <p:cNvSpPr txBox="1"/>
          <p:nvPr/>
        </p:nvSpPr>
        <p:spPr>
          <a:xfrm flipH="1">
            <a:off x="3569034" y="2088054"/>
            <a:ext cx="200593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rgbClr val="2B9544"/>
              </a:solidFill>
              <a:cs typeface="Arial" pitchFamily="34" charset="0"/>
            </a:endParaRPr>
          </a:p>
          <a:p>
            <a:pPr algn="ctr"/>
            <a:endParaRPr lang="pl-PL" sz="2800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63389" y="2565107"/>
            <a:ext cx="44291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500" dirty="0">
                <a:solidFill>
                  <a:srgbClr val="2B9544"/>
                </a:solidFill>
                <a:cs typeface="Arial" pitchFamily="34" charset="0"/>
              </a:rPr>
              <a:t>Przebudowa ul. Kombatantów     i ks. Ignacego Jana Skorupki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5524265" y="5236672"/>
            <a:ext cx="313462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500" dirty="0">
                <a:solidFill>
                  <a:srgbClr val="C00000"/>
                </a:solidFill>
                <a:cs typeface="Arial" pitchFamily="34" charset="0"/>
              </a:rPr>
              <a:t>Budowa kompleksu basenowego na terenie ORDN</a:t>
            </a:r>
          </a:p>
        </p:txBody>
      </p:sp>
      <p:sp>
        <p:nvSpPr>
          <p:cNvPr id="24" name="pole tekstowe 23"/>
          <p:cNvSpPr txBox="1"/>
          <p:nvPr/>
        </p:nvSpPr>
        <p:spPr>
          <a:xfrm>
            <a:off x="2535168" y="5852958"/>
            <a:ext cx="293466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500" dirty="0">
                <a:solidFill>
                  <a:srgbClr val="2B9544"/>
                </a:solidFill>
                <a:cs typeface="Arial" pitchFamily="34" charset="0"/>
              </a:rPr>
              <a:t>Budowa ulic Koszykowej i Lipowej</a:t>
            </a:r>
          </a:p>
          <a:p>
            <a:pPr algn="ctr"/>
            <a:r>
              <a:rPr lang="pl-PL" sz="2500" dirty="0">
                <a:solidFill>
                  <a:srgbClr val="C00000"/>
                </a:solidFill>
                <a:cs typeface="Arial" pitchFamily="34" charset="0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7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/>
      <p:bldP spid="23" grpId="0"/>
      <p:bldP spid="17" grpId="0"/>
      <p:bldP spid="12" grpId="0"/>
      <p:bldP spid="14" grpId="0"/>
      <p:bldP spid="15" grpId="0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2143116"/>
            <a:ext cx="8229600" cy="71438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3600" b="1" dirty="0">
                <a:solidFill>
                  <a:srgbClr val="C00000"/>
                </a:solidFill>
                <a:cs typeface="Arial" pitchFamily="34" charset="0"/>
              </a:rPr>
              <a:t>Dziękuję za uwagę!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1142976" y="6286520"/>
            <a:ext cx="6786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 prezentacji wykorzystano grafiki (pliki cyfrowe) dostępne publicznie.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3489" y="3786190"/>
            <a:ext cx="3317023" cy="1298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738" y="1571612"/>
            <a:ext cx="8940262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Anna Przybyłkowicz\Desktop\kreska_czerwo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714356"/>
            <a:ext cx="5984644" cy="285752"/>
          </a:xfrm>
          <a:prstGeom prst="rect">
            <a:avLst/>
          </a:prstGeom>
          <a:noFill/>
        </p:spPr>
      </p:pic>
      <p:graphicFrame>
        <p:nvGraphicFramePr>
          <p:cNvPr id="29" name="Diagram 28"/>
          <p:cNvGraphicFramePr/>
          <p:nvPr>
            <p:extLst>
              <p:ext uri="{D42A27DB-BD31-4B8C-83A1-F6EECF244321}">
                <p14:modId xmlns:p14="http://schemas.microsoft.com/office/powerpoint/2010/main" val="993929418"/>
              </p:ext>
            </p:extLst>
          </p:nvPr>
        </p:nvGraphicFramePr>
        <p:xfrm>
          <a:off x="1142976" y="642918"/>
          <a:ext cx="9501254" cy="6429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214282" y="1000108"/>
            <a:ext cx="39290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C00000"/>
                </a:solidFill>
                <a:cs typeface="Arial" pitchFamily="34" charset="0"/>
              </a:rPr>
              <a:t>PODZIAŁ DOCHODÓW</a:t>
            </a:r>
            <a:br>
              <a:rPr lang="pl-PL" sz="2800" b="1" dirty="0">
                <a:solidFill>
                  <a:srgbClr val="C00000"/>
                </a:solidFill>
                <a:cs typeface="Arial" pitchFamily="34" charset="0"/>
              </a:rPr>
            </a:br>
            <a:r>
              <a:rPr lang="pl-PL" sz="2800" b="1" dirty="0">
                <a:solidFill>
                  <a:srgbClr val="C00000"/>
                </a:solidFill>
                <a:cs typeface="Arial" pitchFamily="34" charset="0"/>
              </a:rPr>
              <a:t>WYNIKAJĄCYCH</a:t>
            </a:r>
          </a:p>
          <a:p>
            <a:r>
              <a:rPr lang="pl-PL" sz="2800" b="1" dirty="0">
                <a:solidFill>
                  <a:srgbClr val="C00000"/>
                </a:solidFill>
                <a:cs typeface="Arial" pitchFamily="34" charset="0"/>
              </a:rPr>
              <a:t>Z BIEŻĄCEJ REALIZACJI</a:t>
            </a:r>
          </a:p>
          <a:p>
            <a:r>
              <a:rPr lang="pl-PL" sz="2800" b="1" dirty="0">
                <a:solidFill>
                  <a:srgbClr val="C00000"/>
                </a:solidFill>
                <a:cs typeface="Arial" pitchFamily="34" charset="0"/>
              </a:rPr>
              <a:t>ZADAŃ MIASTA</a:t>
            </a:r>
          </a:p>
        </p:txBody>
      </p:sp>
      <p:sp>
        <p:nvSpPr>
          <p:cNvPr id="33" name="Tytuł 1"/>
          <p:cNvSpPr txBox="1">
            <a:spLocks/>
          </p:cNvSpPr>
          <p:nvPr/>
        </p:nvSpPr>
        <p:spPr>
          <a:xfrm>
            <a:off x="1264435" y="214290"/>
            <a:ext cx="6615130" cy="5825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itchFamily="34" charset="0"/>
              </a:rPr>
              <a:t>Budżet Miasta Tomaszowa Mazowieckiego na rok 2019</a:t>
            </a:r>
          </a:p>
        </p:txBody>
      </p:sp>
      <p:pic>
        <p:nvPicPr>
          <p:cNvPr id="35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7224" y="142852"/>
            <a:ext cx="402931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pole tekstowe 35"/>
          <p:cNvSpPr txBox="1"/>
          <p:nvPr/>
        </p:nvSpPr>
        <p:spPr>
          <a:xfrm>
            <a:off x="285720" y="6000768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C00000"/>
                </a:solidFill>
                <a:cs typeface="Arial" pitchFamily="34" charset="0"/>
              </a:rPr>
              <a:t>242.525.105,97 zł</a:t>
            </a:r>
          </a:p>
        </p:txBody>
      </p:sp>
      <p:cxnSp>
        <p:nvCxnSpPr>
          <p:cNvPr id="38" name="Łącznik prosty ze strzałką 37"/>
          <p:cNvCxnSpPr/>
          <p:nvPr/>
        </p:nvCxnSpPr>
        <p:spPr>
          <a:xfrm flipV="1">
            <a:off x="1571604" y="5286388"/>
            <a:ext cx="1143008" cy="78581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892943" y="1000108"/>
            <a:ext cx="7358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C00000"/>
                </a:solidFill>
                <a:cs typeface="Arial" pitchFamily="34" charset="0"/>
              </a:rPr>
              <a:t>PODZIAŁ DOCHODÓW </a:t>
            </a:r>
          </a:p>
          <a:p>
            <a:pPr algn="ctr"/>
            <a:r>
              <a:rPr lang="pl-PL" sz="2800" b="1" dirty="0">
                <a:solidFill>
                  <a:srgbClr val="C00000"/>
                </a:solidFill>
                <a:cs typeface="Arial" pitchFamily="34" charset="0"/>
              </a:rPr>
              <a:t>MAJĄTKOWYCH MIASTA</a:t>
            </a:r>
          </a:p>
        </p:txBody>
      </p:sp>
      <p:graphicFrame>
        <p:nvGraphicFramePr>
          <p:cNvPr id="29" name="Diagram 28"/>
          <p:cNvGraphicFramePr/>
          <p:nvPr>
            <p:extLst>
              <p:ext uri="{D42A27DB-BD31-4B8C-83A1-F6EECF244321}">
                <p14:modId xmlns:p14="http://schemas.microsoft.com/office/powerpoint/2010/main" val="1662491658"/>
              </p:ext>
            </p:extLst>
          </p:nvPr>
        </p:nvGraphicFramePr>
        <p:xfrm>
          <a:off x="0" y="1285860"/>
          <a:ext cx="9001188" cy="6072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0" name="Tytuł 1"/>
          <p:cNvSpPr>
            <a:spLocks noGrp="1"/>
          </p:cNvSpPr>
          <p:nvPr>
            <p:ph type="title"/>
          </p:nvPr>
        </p:nvSpPr>
        <p:spPr>
          <a:xfrm>
            <a:off x="1264444" y="142875"/>
            <a:ext cx="6615113" cy="582613"/>
          </a:xfrm>
        </p:spPr>
        <p:txBody>
          <a:bodyPr>
            <a:normAutofit/>
          </a:bodyPr>
          <a:lstStyle/>
          <a:p>
            <a:r>
              <a:rPr lang="pl-PL" sz="2000" dirty="0">
                <a:latin typeface="+mn-lt"/>
                <a:cs typeface="Arial" pitchFamily="34" charset="0"/>
              </a:rPr>
              <a:t>Budżet Miasta Tomaszowa Mazowieckiego na rok 2019</a:t>
            </a:r>
          </a:p>
        </p:txBody>
      </p:sp>
      <p:pic>
        <p:nvPicPr>
          <p:cNvPr id="33" name="Picture 2" descr="C:\Users\Anna Przybyłkowicz\Desktop\kreska_czerwon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00166" y="571480"/>
            <a:ext cx="5984644" cy="285752"/>
          </a:xfrm>
          <a:prstGeom prst="rect">
            <a:avLst/>
          </a:prstGeom>
          <a:noFill/>
        </p:spPr>
      </p:pic>
      <p:pic>
        <p:nvPicPr>
          <p:cNvPr id="34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7224" y="142852"/>
            <a:ext cx="402931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pole tekstowe 34"/>
          <p:cNvSpPr txBox="1"/>
          <p:nvPr/>
        </p:nvSpPr>
        <p:spPr>
          <a:xfrm>
            <a:off x="285720" y="6143644"/>
            <a:ext cx="2857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C00000"/>
                </a:solidFill>
                <a:cs typeface="Arial" pitchFamily="34" charset="0"/>
              </a:rPr>
              <a:t>25.085.368,93 zł</a:t>
            </a:r>
          </a:p>
        </p:txBody>
      </p:sp>
      <p:cxnSp>
        <p:nvCxnSpPr>
          <p:cNvPr id="36" name="Łącznik prosty ze strzałką 35"/>
          <p:cNvCxnSpPr/>
          <p:nvPr/>
        </p:nvCxnSpPr>
        <p:spPr>
          <a:xfrm flipV="1">
            <a:off x="1000100" y="5429264"/>
            <a:ext cx="1143008" cy="78581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/>
          <p:cNvSpPr>
            <a:spLocks noGrp="1"/>
          </p:cNvSpPr>
          <p:nvPr>
            <p:ph idx="1"/>
          </p:nvPr>
        </p:nvSpPr>
        <p:spPr>
          <a:xfrm>
            <a:off x="2303748" y="1000108"/>
            <a:ext cx="4536504" cy="61435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2800" dirty="0">
                <a:cs typeface="Arial" pitchFamily="34" charset="0"/>
              </a:rPr>
              <a:t>Ile wydamy w 2019 roku?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642910" y="4929198"/>
            <a:ext cx="30003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cs typeface="Arial" pitchFamily="34" charset="0"/>
              </a:rPr>
              <a:t>na bieżącą realizację zadań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500034" y="5901155"/>
            <a:ext cx="3357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C00000"/>
                </a:solidFill>
                <a:cs typeface="Arial" pitchFamily="34" charset="0"/>
              </a:rPr>
              <a:t>228.040.298,67 zł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5072066" y="4929198"/>
            <a:ext cx="3571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cs typeface="Arial" pitchFamily="34" charset="0"/>
              </a:rPr>
              <a:t>na wydatki majątkowe Miasta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5143504" y="5929330"/>
            <a:ext cx="3643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C00000"/>
                </a:solidFill>
                <a:cs typeface="Arial" pitchFamily="34" charset="0"/>
              </a:rPr>
              <a:t>49.498.511,69 zł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2750331" y="1700808"/>
            <a:ext cx="3643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C00000"/>
                </a:solidFill>
                <a:cs typeface="Arial" pitchFamily="34" charset="0"/>
              </a:rPr>
              <a:t>277.538.810,36 zł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3890886" y="2224028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cs typeface="Arial" pitchFamily="34" charset="0"/>
              </a:rPr>
              <a:t>Na co?</a:t>
            </a:r>
          </a:p>
        </p:txBody>
      </p: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714620"/>
            <a:ext cx="3214710" cy="200026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2714620"/>
            <a:ext cx="3286148" cy="203042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142852"/>
            <a:ext cx="402931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ytuł 1"/>
          <p:cNvSpPr>
            <a:spLocks noGrp="1"/>
          </p:cNvSpPr>
          <p:nvPr>
            <p:ph type="title"/>
          </p:nvPr>
        </p:nvSpPr>
        <p:spPr>
          <a:xfrm>
            <a:off x="1264444" y="142875"/>
            <a:ext cx="6615113" cy="582613"/>
          </a:xfrm>
        </p:spPr>
        <p:txBody>
          <a:bodyPr>
            <a:normAutofit/>
          </a:bodyPr>
          <a:lstStyle/>
          <a:p>
            <a:r>
              <a:rPr lang="pl-PL" sz="2000" dirty="0">
                <a:latin typeface="+mn-lt"/>
                <a:cs typeface="Arial" pitchFamily="34" charset="0"/>
              </a:rPr>
              <a:t>Budżet Miasta Tomaszowa Mazowieckiego na rok 2019</a:t>
            </a:r>
          </a:p>
        </p:txBody>
      </p:sp>
      <p:pic>
        <p:nvPicPr>
          <p:cNvPr id="23" name="Picture 2" descr="C:\Users\Anna Przybyłkowicz\Desktop\kreska_czerwon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571480"/>
            <a:ext cx="5984644" cy="2857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  <p:bldP spid="9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14480" y="2285992"/>
            <a:ext cx="5664122" cy="1285884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sz="4000" b="1" dirty="0">
                <a:solidFill>
                  <a:srgbClr val="0070C0"/>
                </a:solidFill>
                <a:cs typeface="Arial" pitchFamily="34" charset="0"/>
              </a:rPr>
              <a:t>  	WYDATKI NA BIEŻĄCĄ REALIZACJĘ ZADAŃ</a:t>
            </a:r>
          </a:p>
        </p:txBody>
      </p:sp>
      <p:sp>
        <p:nvSpPr>
          <p:cNvPr id="23" name="Tytuł 1"/>
          <p:cNvSpPr>
            <a:spLocks noGrp="1"/>
          </p:cNvSpPr>
          <p:nvPr>
            <p:ph type="title"/>
          </p:nvPr>
        </p:nvSpPr>
        <p:spPr>
          <a:xfrm>
            <a:off x="1264444" y="142875"/>
            <a:ext cx="6615113" cy="582613"/>
          </a:xfrm>
        </p:spPr>
        <p:txBody>
          <a:bodyPr>
            <a:normAutofit/>
          </a:bodyPr>
          <a:lstStyle/>
          <a:p>
            <a:r>
              <a:rPr lang="pl-PL" sz="2000" dirty="0">
                <a:latin typeface="+mn-lt"/>
                <a:cs typeface="Arial" pitchFamily="34" charset="0"/>
              </a:rPr>
              <a:t>Budżet Miasta Tomaszowa Mazowieckiego na rok 2019</a:t>
            </a:r>
          </a:p>
        </p:txBody>
      </p:sp>
      <p:pic>
        <p:nvPicPr>
          <p:cNvPr id="2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42852"/>
            <a:ext cx="402931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 descr="C:\Users\Anna Przybyłkowicz\Desktop\kreska_czerwo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571480"/>
            <a:ext cx="5984644" cy="285752"/>
          </a:xfrm>
          <a:prstGeom prst="rect">
            <a:avLst/>
          </a:prstGeom>
          <a:noFill/>
        </p:spPr>
      </p:pic>
      <p:sp>
        <p:nvSpPr>
          <p:cNvPr id="31" name="pole tekstowe 30"/>
          <p:cNvSpPr txBox="1"/>
          <p:nvPr/>
        </p:nvSpPr>
        <p:spPr>
          <a:xfrm>
            <a:off x="2428860" y="3571876"/>
            <a:ext cx="464347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500" b="1" dirty="0">
                <a:solidFill>
                  <a:srgbClr val="C00000"/>
                </a:solidFill>
                <a:cs typeface="Arial" pitchFamily="34" charset="0"/>
              </a:rPr>
              <a:t>228.040.298,67 zł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71736" y="928670"/>
            <a:ext cx="5664122" cy="614354"/>
          </a:xfrm>
        </p:spPr>
        <p:txBody>
          <a:bodyPr>
            <a:normAutofit fontScale="92500"/>
          </a:bodyPr>
          <a:lstStyle/>
          <a:p>
            <a:pPr algn="r">
              <a:buNone/>
            </a:pPr>
            <a:r>
              <a:rPr lang="pl-PL" sz="2800" b="1" u="sng" dirty="0">
                <a:solidFill>
                  <a:srgbClr val="0070C0"/>
                </a:solidFill>
                <a:cs typeface="Arial" pitchFamily="34" charset="0"/>
              </a:rPr>
              <a:t>OŚWIATA I WYCHOWANIE, ŚWIETLICE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1928794" y="1424290"/>
            <a:ext cx="3000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C00000"/>
                </a:solidFill>
                <a:cs typeface="Arial" pitchFamily="34" charset="0"/>
              </a:rPr>
              <a:t>78.299.651,00 zł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5715008" y="2071678"/>
            <a:ext cx="3000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800" b="1" dirty="0">
                <a:solidFill>
                  <a:srgbClr val="C00000"/>
                </a:solidFill>
                <a:cs typeface="Arial" pitchFamily="34" charset="0"/>
              </a:rPr>
              <a:t>42.822.146,00 zł</a:t>
            </a:r>
          </a:p>
        </p:txBody>
      </p:sp>
      <p:sp>
        <p:nvSpPr>
          <p:cNvPr id="10" name="Symbol zastępczy zawartości 2"/>
          <p:cNvSpPr txBox="1">
            <a:spLocks/>
          </p:cNvSpPr>
          <p:nvPr/>
        </p:nvSpPr>
        <p:spPr>
          <a:xfrm>
            <a:off x="4929190" y="1500174"/>
            <a:ext cx="3286148" cy="428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itchFamily="34" charset="0"/>
              </a:rPr>
              <a:t>(34,34% wydatków bieżących)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Symbol zastępczy zawartości 2"/>
          <p:cNvSpPr txBox="1">
            <a:spLocks/>
          </p:cNvSpPr>
          <p:nvPr/>
        </p:nvSpPr>
        <p:spPr>
          <a:xfrm>
            <a:off x="142844" y="2071678"/>
            <a:ext cx="5000660" cy="57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dirty="0">
                <a:cs typeface="Arial" pitchFamily="34" charset="0"/>
              </a:rPr>
              <a:t>Subwencja</a:t>
            </a:r>
            <a:r>
              <a:rPr lang="pl-PL" sz="2800" dirty="0">
                <a:cs typeface="Arial" pitchFamily="34" charset="0"/>
              </a:rPr>
              <a:t> </a:t>
            </a:r>
            <a:r>
              <a:rPr lang="pl-PL" dirty="0">
                <a:cs typeface="Arial" pitchFamily="34" charset="0"/>
              </a:rPr>
              <a:t>oświatowa wynosi</a:t>
            </a: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12" name="Symbol zastępczy zawartości 2"/>
          <p:cNvSpPr txBox="1">
            <a:spLocks/>
          </p:cNvSpPr>
          <p:nvPr/>
        </p:nvSpPr>
        <p:spPr>
          <a:xfrm>
            <a:off x="214282" y="3857628"/>
            <a:ext cx="8143932" cy="6429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800" dirty="0">
                <a:cs typeface="Arial" pitchFamily="34" charset="0"/>
              </a:rPr>
              <a:t>Powyższe kwoty 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itchFamily="34" charset="0"/>
              </a:rPr>
              <a:t>pokryją 62,63% wydatków na oświatę. 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1000100" y="4929198"/>
            <a:ext cx="479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u="sng" dirty="0">
                <a:cs typeface="Arial" pitchFamily="34" charset="0"/>
              </a:rPr>
              <a:t>Zatem różnicę w wysokości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2500298" y="5357826"/>
            <a:ext cx="3000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C00000"/>
                </a:solidFill>
                <a:cs typeface="Arial" pitchFamily="34" charset="0"/>
              </a:rPr>
              <a:t>29.258.320,80 zł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2428860" y="5929330"/>
            <a:ext cx="6143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u="sng" dirty="0">
                <a:cs typeface="Arial" pitchFamily="34" charset="0"/>
              </a:rPr>
              <a:t>pokryjemy z dochodów własnych Miasta</a:t>
            </a:r>
            <a:r>
              <a:rPr lang="pl-PL" sz="2800" dirty="0">
                <a:cs typeface="Arial" pitchFamily="34" charset="0"/>
              </a:rPr>
              <a:t>.</a:t>
            </a:r>
            <a:endParaRPr lang="pl-PL" sz="2800" dirty="0"/>
          </a:p>
        </p:txBody>
      </p:sp>
      <p:sp>
        <p:nvSpPr>
          <p:cNvPr id="16" name="Symbol zastępczy zawartości 2"/>
          <p:cNvSpPr txBox="1">
            <a:spLocks/>
          </p:cNvSpPr>
          <p:nvPr/>
        </p:nvSpPr>
        <p:spPr>
          <a:xfrm>
            <a:off x="142844" y="2594897"/>
            <a:ext cx="5537726" cy="70280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800" dirty="0">
                <a:cs typeface="Arial" pitchFamily="34" charset="0"/>
              </a:rPr>
              <a:t>Dotacja dla przedszkoli refundacja  kosztów wychowania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800" dirty="0">
                <a:cs typeface="Arial" pitchFamily="34" charset="0"/>
              </a:rPr>
              <a:t>przedszkolnego za dzieci z ościennych gmin wynoszą 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Arial" pitchFamily="34" charset="0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5929322" y="2571744"/>
            <a:ext cx="2786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800" b="1" dirty="0">
                <a:solidFill>
                  <a:srgbClr val="C00000"/>
                </a:solidFill>
                <a:cs typeface="Arial" pitchFamily="34" charset="0"/>
              </a:rPr>
              <a:t>3.368.624,00 zł</a:t>
            </a:r>
          </a:p>
        </p:txBody>
      </p:sp>
      <p:sp>
        <p:nvSpPr>
          <p:cNvPr id="23" name="Tytuł 1"/>
          <p:cNvSpPr>
            <a:spLocks noGrp="1"/>
          </p:cNvSpPr>
          <p:nvPr>
            <p:ph type="title"/>
          </p:nvPr>
        </p:nvSpPr>
        <p:spPr>
          <a:xfrm>
            <a:off x="1264444" y="142875"/>
            <a:ext cx="6615113" cy="582613"/>
          </a:xfrm>
        </p:spPr>
        <p:txBody>
          <a:bodyPr>
            <a:normAutofit/>
          </a:bodyPr>
          <a:lstStyle/>
          <a:p>
            <a:r>
              <a:rPr lang="pl-PL" sz="2000" dirty="0">
                <a:latin typeface="+mn-lt"/>
                <a:cs typeface="Arial" pitchFamily="34" charset="0"/>
              </a:rPr>
              <a:t>Budżet Miasta Tomaszowa Mazowieckiego na rok 2019</a:t>
            </a:r>
          </a:p>
        </p:txBody>
      </p:sp>
      <p:pic>
        <p:nvPicPr>
          <p:cNvPr id="2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42852"/>
            <a:ext cx="402931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 descr="C:\Users\Anna Przybyłkowicz\Desktop\kreska_czerwo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571480"/>
            <a:ext cx="5984644" cy="285752"/>
          </a:xfrm>
          <a:prstGeom prst="rect">
            <a:avLst/>
          </a:prstGeom>
          <a:noFill/>
        </p:spPr>
      </p:pic>
      <p:pic>
        <p:nvPicPr>
          <p:cNvPr id="22" name="Picture 2" descr="F:\Zdjecia do prezentacji\PG 8- termomodernizacja\DSCN32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062" y="4374116"/>
            <a:ext cx="2495796" cy="15069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ymbol zastępczy zawartości 2"/>
          <p:cNvSpPr txBox="1">
            <a:spLocks/>
          </p:cNvSpPr>
          <p:nvPr/>
        </p:nvSpPr>
        <p:spPr>
          <a:xfrm>
            <a:off x="142844" y="3260992"/>
            <a:ext cx="5929354" cy="1680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dirty="0">
                <a:cs typeface="Arial" pitchFamily="34" charset="0"/>
              </a:rPr>
              <a:t>Dochody placówek oświatowych wynoszą</a:t>
            </a: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19" name="pole tekstowe 18"/>
          <p:cNvSpPr txBox="1"/>
          <p:nvPr/>
        </p:nvSpPr>
        <p:spPr>
          <a:xfrm>
            <a:off x="5929322" y="3071810"/>
            <a:ext cx="2786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800" b="1" dirty="0">
                <a:solidFill>
                  <a:srgbClr val="C00000"/>
                </a:solidFill>
                <a:cs typeface="Arial" pitchFamily="34" charset="0"/>
              </a:rPr>
              <a:t>2.850.560,20 zł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4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400"/>
                            </p:stCondLst>
                            <p:childTnLst>
                              <p:par>
                                <p:cTn id="6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Diagram 44"/>
          <p:cNvGraphicFramePr/>
          <p:nvPr/>
        </p:nvGraphicFramePr>
        <p:xfrm>
          <a:off x="785786" y="1500150"/>
          <a:ext cx="7643866" cy="5143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ymbol zastępczy zawartości 2"/>
          <p:cNvSpPr txBox="1">
            <a:spLocks/>
          </p:cNvSpPr>
          <p:nvPr/>
        </p:nvSpPr>
        <p:spPr>
          <a:xfrm>
            <a:off x="5286380" y="1714488"/>
            <a:ext cx="2643174" cy="428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800" b="1" dirty="0">
                <a:solidFill>
                  <a:srgbClr val="0070C0"/>
                </a:solidFill>
                <a:cs typeface="Arial" pitchFamily="34" charset="0"/>
              </a:rPr>
              <a:t>38.179.493,00 </a:t>
            </a: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itchFamily="34" charset="0"/>
              </a:rPr>
              <a:t>zł</a:t>
            </a:r>
          </a:p>
        </p:txBody>
      </p:sp>
      <p:sp>
        <p:nvSpPr>
          <p:cNvPr id="11" name="Symbol zastępczy zawartości 2"/>
          <p:cNvSpPr txBox="1">
            <a:spLocks/>
          </p:cNvSpPr>
          <p:nvPr/>
        </p:nvSpPr>
        <p:spPr>
          <a:xfrm>
            <a:off x="5286380" y="4857760"/>
            <a:ext cx="2643174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itchFamily="34" charset="0"/>
              </a:rPr>
              <a:t>7.439.296,00 zł</a:t>
            </a:r>
          </a:p>
        </p:txBody>
      </p:sp>
      <p:sp>
        <p:nvSpPr>
          <p:cNvPr id="13" name="Symbol zastępczy zawartości 2"/>
          <p:cNvSpPr txBox="1">
            <a:spLocks/>
          </p:cNvSpPr>
          <p:nvPr/>
        </p:nvSpPr>
        <p:spPr>
          <a:xfrm>
            <a:off x="5214942" y="3786190"/>
            <a:ext cx="2714612" cy="571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itchFamily="34" charset="0"/>
              </a:rPr>
              <a:t>16.820.564,00 zł</a:t>
            </a:r>
          </a:p>
        </p:txBody>
      </p:sp>
      <p:sp>
        <p:nvSpPr>
          <p:cNvPr id="17" name="Symbol zastępczy zawartości 2"/>
          <p:cNvSpPr txBox="1">
            <a:spLocks/>
          </p:cNvSpPr>
          <p:nvPr/>
        </p:nvSpPr>
        <p:spPr>
          <a:xfrm>
            <a:off x="5357818" y="2786058"/>
            <a:ext cx="2643174" cy="500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r">
              <a:spcBef>
                <a:spcPct val="20000"/>
              </a:spcBef>
              <a:defRPr/>
            </a:pPr>
            <a:r>
              <a:rPr lang="pl-PL" sz="2800" b="1" dirty="0">
                <a:solidFill>
                  <a:srgbClr val="FF0000"/>
                </a:solidFill>
                <a:cs typeface="Arial" pitchFamily="34" charset="0"/>
              </a:rPr>
              <a:t>3.637.224,00 </a:t>
            </a: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itchFamily="34" charset="0"/>
              </a:rPr>
              <a:t>zł</a:t>
            </a:r>
          </a:p>
        </p:txBody>
      </p:sp>
      <p:sp>
        <p:nvSpPr>
          <p:cNvPr id="30" name="Symbol zastępczy zawartości 2"/>
          <p:cNvSpPr>
            <a:spLocks noGrp="1"/>
          </p:cNvSpPr>
          <p:nvPr>
            <p:ph idx="1"/>
          </p:nvPr>
        </p:nvSpPr>
        <p:spPr>
          <a:xfrm>
            <a:off x="2928926" y="785794"/>
            <a:ext cx="5857916" cy="614354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pl-PL" sz="2800" b="1" u="sng" dirty="0">
                <a:solidFill>
                  <a:srgbClr val="0070C0"/>
                </a:solidFill>
                <a:cs typeface="Arial" pitchFamily="34" charset="0"/>
              </a:rPr>
              <a:t>OŚWIATA I WYCHOWANIE, ŚWIETLICE</a:t>
            </a:r>
          </a:p>
        </p:txBody>
      </p:sp>
      <p:sp>
        <p:nvSpPr>
          <p:cNvPr id="37" name="Symbol zastępczy zawartości 2"/>
          <p:cNvSpPr txBox="1">
            <a:spLocks/>
          </p:cNvSpPr>
          <p:nvPr/>
        </p:nvSpPr>
        <p:spPr>
          <a:xfrm>
            <a:off x="5500694" y="5929330"/>
            <a:ext cx="2428860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800" b="1" dirty="0">
                <a:solidFill>
                  <a:srgbClr val="0070C0"/>
                </a:solidFill>
                <a:cs typeface="Arial" pitchFamily="34" charset="0"/>
              </a:rPr>
              <a:t>3.113.665,00</a:t>
            </a: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itchFamily="34" charset="0"/>
              </a:rPr>
              <a:t> zł</a:t>
            </a:r>
          </a:p>
        </p:txBody>
      </p:sp>
      <p:sp>
        <p:nvSpPr>
          <p:cNvPr id="42" name="Tytuł 1"/>
          <p:cNvSpPr>
            <a:spLocks noGrp="1"/>
          </p:cNvSpPr>
          <p:nvPr>
            <p:ph type="title"/>
          </p:nvPr>
        </p:nvSpPr>
        <p:spPr>
          <a:xfrm>
            <a:off x="1264444" y="142875"/>
            <a:ext cx="6615113" cy="582613"/>
          </a:xfrm>
        </p:spPr>
        <p:txBody>
          <a:bodyPr>
            <a:normAutofit/>
          </a:bodyPr>
          <a:lstStyle/>
          <a:p>
            <a:r>
              <a:rPr lang="pl-PL" sz="2000" dirty="0">
                <a:latin typeface="+mn-lt"/>
                <a:cs typeface="Arial" pitchFamily="34" charset="0"/>
              </a:rPr>
              <a:t>Budżet Miasta Tomaszowa Mazowieckiego na rok 2019</a:t>
            </a:r>
          </a:p>
        </p:txBody>
      </p:sp>
      <p:pic>
        <p:nvPicPr>
          <p:cNvPr id="43" name="Picture 2" descr="C:\Users\Anna Przybyłkowicz\Desktop\kreska_czerwon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00166" y="571480"/>
            <a:ext cx="5984644" cy="285752"/>
          </a:xfrm>
          <a:prstGeom prst="rect">
            <a:avLst/>
          </a:prstGeom>
          <a:noFill/>
        </p:spPr>
      </p:pic>
      <p:pic>
        <p:nvPicPr>
          <p:cNvPr id="44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7224" y="142852"/>
            <a:ext cx="402931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7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571504"/>
          </a:xfrm>
        </p:spPr>
        <p:txBody>
          <a:bodyPr>
            <a:normAutofit/>
          </a:bodyPr>
          <a:lstStyle/>
          <a:p>
            <a:r>
              <a:rPr lang="pl-PL" sz="2000" dirty="0">
                <a:latin typeface="+mn-lt"/>
                <a:cs typeface="Arial" pitchFamily="34" charset="0"/>
              </a:rPr>
              <a:t>Budżet Miasta Tomaszowa Mazowieckiego na rok 2019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42852"/>
            <a:ext cx="402931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C:\Users\Anna Przybyłkowicz\Desktop\kreska_czerwo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642918"/>
            <a:ext cx="5984644" cy="285752"/>
          </a:xfrm>
          <a:prstGeom prst="rect">
            <a:avLst/>
          </a:prstGeom>
          <a:noFill/>
        </p:spPr>
      </p:pic>
      <p:sp>
        <p:nvSpPr>
          <p:cNvPr id="8" name="Symbol zastępczy zawartości 2"/>
          <p:cNvSpPr txBox="1">
            <a:spLocks/>
          </p:cNvSpPr>
          <p:nvPr/>
        </p:nvSpPr>
        <p:spPr>
          <a:xfrm>
            <a:off x="3000364" y="857232"/>
            <a:ext cx="5786478" cy="614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8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OŚWIATA I WYCHOWANIE, ŚWIETLICE</a:t>
            </a:r>
          </a:p>
        </p:txBody>
      </p:sp>
      <p:graphicFrame>
        <p:nvGraphicFramePr>
          <p:cNvPr id="10" name="Symbol zastępczy zawartości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7239767"/>
              </p:ext>
            </p:extLst>
          </p:nvPr>
        </p:nvGraphicFramePr>
        <p:xfrm>
          <a:off x="142844" y="1357298"/>
          <a:ext cx="8786874" cy="5500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5152</TotalTime>
  <Words>1016</Words>
  <Application>Microsoft Office PowerPoint</Application>
  <PresentationFormat>Pokaz na ekranie (4:3)</PresentationFormat>
  <Paragraphs>268</Paragraphs>
  <Slides>27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31" baseType="lpstr">
      <vt:lpstr>Arial</vt:lpstr>
      <vt:lpstr>Calibri</vt:lpstr>
      <vt:lpstr>Wingdings</vt:lpstr>
      <vt:lpstr>Motyw pakietu Office</vt:lpstr>
      <vt:lpstr>PROJEKT BUDŻETU MIASTA  TOMASZOWA MAZOWIECKIEGO  na 2019 rok</vt:lpstr>
      <vt:lpstr>Budżet Miasta Tomaszowa Mazowieckiego na rok 2019 </vt:lpstr>
      <vt:lpstr>Prezentacja programu PowerPoint</vt:lpstr>
      <vt:lpstr>Budżet Miasta Tomaszowa Mazowieckiego na rok 2019</vt:lpstr>
      <vt:lpstr>Budżet Miasta Tomaszowa Mazowieckiego na rok 2019</vt:lpstr>
      <vt:lpstr>Budżet Miasta Tomaszowa Mazowieckiego na rok 2019</vt:lpstr>
      <vt:lpstr>Budżet Miasta Tomaszowa Mazowieckiego na rok 2019</vt:lpstr>
      <vt:lpstr>Budżet Miasta Tomaszowa Mazowieckiego na rok 2019</vt:lpstr>
      <vt:lpstr>Budżet Miasta Tomaszowa Mazowieckiego na rok 2019</vt:lpstr>
      <vt:lpstr>Budżet Miasta Tomaszowa Mazowieckiego na rok 2019</vt:lpstr>
      <vt:lpstr>Budżet Miasta Tomaszowa Mazowieckiego na rok 2019</vt:lpstr>
      <vt:lpstr>Budżet Miasta Tomaszowa Mazowieckiego na rok 2019</vt:lpstr>
      <vt:lpstr>Budżet Miasta Tomaszowa Mazowieckiego na rok 2019</vt:lpstr>
      <vt:lpstr>Budżet Miasta Tomaszowa Mazowieckiego na rok 2019</vt:lpstr>
      <vt:lpstr>Budżet Miasta Tomaszowa Mazowieckiego na rok 2019</vt:lpstr>
      <vt:lpstr>Budżet Miasta Tomaszowa Mazowieckiego na rok 2019</vt:lpstr>
      <vt:lpstr>Budżet Miasta Tomaszowa Mazowieckiego na rok 2019</vt:lpstr>
      <vt:lpstr>Budżet Miasta Tomaszowa Mazowieckiego na rok 2019</vt:lpstr>
      <vt:lpstr>Budżet Miasta Tomaszowa Mazowieckiego na rok 2019</vt:lpstr>
      <vt:lpstr>Budżet Miasta Tomaszowa Mazowieckiego na rok 2019</vt:lpstr>
      <vt:lpstr>Budżet Miasta Tomaszowa Mazowieckiego na rok 2019</vt:lpstr>
      <vt:lpstr>Budżet Miasta Tomaszowa Mazowieckiego na rok 2019</vt:lpstr>
      <vt:lpstr>Budżet Miasta Tomaszowa Mazowieckiego na rok 2019</vt:lpstr>
      <vt:lpstr>Budżet Miasta Tomaszowa Mazowieckiego na rok 2019</vt:lpstr>
      <vt:lpstr>Budżet Miasta Tomaszowa Mazowieckiego na rok 2019</vt:lpstr>
      <vt:lpstr>Prezentacja programu PowerPoint</vt:lpstr>
      <vt:lpstr>Prezentacja programu PowerPoint</vt:lpstr>
    </vt:vector>
  </TitlesOfParts>
  <Company>WPS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Budżet Miasta  Tomaszowa Mazowieckiego  na 2015 rok</dc:title>
  <dc:creator>UMTM</dc:creator>
  <cp:lastModifiedBy>Daniel Wolski</cp:lastModifiedBy>
  <cp:revision>659</cp:revision>
  <cp:lastPrinted>2019-01-17T08:45:22Z</cp:lastPrinted>
  <dcterms:created xsi:type="dcterms:W3CDTF">2015-01-27T09:27:13Z</dcterms:created>
  <dcterms:modified xsi:type="dcterms:W3CDTF">2019-01-17T09:21:47Z</dcterms:modified>
</cp:coreProperties>
</file>